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573" r:id="rId2"/>
    <p:sldId id="656" r:id="rId3"/>
    <p:sldId id="657" r:id="rId4"/>
    <p:sldId id="679" r:id="rId5"/>
    <p:sldId id="658" r:id="rId6"/>
    <p:sldId id="659" r:id="rId7"/>
    <p:sldId id="660" r:id="rId8"/>
    <p:sldId id="663" r:id="rId9"/>
    <p:sldId id="664" r:id="rId10"/>
    <p:sldId id="661" r:id="rId11"/>
    <p:sldId id="665" r:id="rId12"/>
    <p:sldId id="666" r:id="rId13"/>
    <p:sldId id="667" r:id="rId14"/>
    <p:sldId id="668" r:id="rId15"/>
    <p:sldId id="669" r:id="rId16"/>
    <p:sldId id="670" r:id="rId17"/>
    <p:sldId id="671" r:id="rId18"/>
    <p:sldId id="672" r:id="rId19"/>
    <p:sldId id="673" r:id="rId20"/>
    <p:sldId id="674" r:id="rId21"/>
    <p:sldId id="675" r:id="rId22"/>
    <p:sldId id="680" r:id="rId23"/>
    <p:sldId id="676" r:id="rId24"/>
    <p:sldId id="681" r:id="rId25"/>
    <p:sldId id="677" r:id="rId26"/>
    <p:sldId id="682" r:id="rId27"/>
    <p:sldId id="683" r:id="rId28"/>
    <p:sldId id="678" r:id="rId29"/>
    <p:sldId id="654" r:id="rId30"/>
    <p:sldId id="655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ola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CC00"/>
    <a:srgbClr val="00FF00"/>
    <a:srgbClr val="0000FF"/>
    <a:srgbClr val="0066FF"/>
    <a:srgbClr val="990033"/>
    <a:srgbClr val="FFE7BD"/>
    <a:srgbClr val="FF0066"/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 autoAdjust="0"/>
    <p:restoredTop sz="99756" autoAdjust="0"/>
  </p:normalViewPr>
  <p:slideViewPr>
    <p:cSldViewPr>
      <p:cViewPr varScale="1">
        <p:scale>
          <a:sx n="87" d="100"/>
          <a:sy n="87" d="100"/>
        </p:scale>
        <p:origin x="-9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defTabSz="914912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69592" y="1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defTabSz="914912">
              <a:defRPr sz="1200"/>
            </a:lvl1pPr>
          </a:lstStyle>
          <a:p>
            <a:fld id="{758DDE26-7A15-4396-B294-60D5AA25B991}" type="datetimeFigureOut">
              <a:rPr lang="en-US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8829989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defTabSz="914912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69592" y="8829989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defTabSz="914912">
              <a:defRPr sz="1200"/>
            </a:lvl1pPr>
          </a:lstStyle>
          <a:p>
            <a:fld id="{84B8F0FA-C10A-45C1-BBAB-4A604987A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96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92" y="1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5791"/>
            <a:ext cx="5607684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89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92" y="8829989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fld id="{7F22B0DF-0EDB-41BA-AF56-199850EB7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1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20383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59626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0772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latin typeface="Trebuchet MS" pitchFamily="34" charset="0"/>
              </a:defRPr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Trebuchet MS" pitchFamily="34" charset="0"/>
              </a:defRPr>
            </a:lvl1pPr>
          </a:lstStyle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SLAC_Logo_hir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r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0" y="11049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b="1">
              <a:latin typeface="Arial" charset="0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HPS Experiment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85000"/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90000"/>
        <a:buFont typeface="Georgia" pitchFamily="18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Georgia" pitchFamily="18" charset="0"/>
        <a:buChar char="▫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slac.stanford.edu/display/hpsg/Trident+Summit+Followup+Summary" TargetMode="External"/><Relationship Id="rId2" Type="http://schemas.openxmlformats.org/officeDocument/2006/relationships/hyperlink" Target="https://confluence.slac.stanford.edu/display/hpsg/Trident+Summit:++July+25-26,+201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91600" cy="914400"/>
          </a:xfrm>
        </p:spPr>
        <p:txBody>
          <a:bodyPr/>
          <a:lstStyle/>
          <a:p>
            <a:pPr eaLnBrk="1" hangingPunct="1"/>
            <a:r>
              <a:rPr lang="en-US" sz="5400" b="0" dirty="0" smtClean="0">
                <a:solidFill>
                  <a:srgbClr val="FF3300"/>
                </a:solidFill>
              </a:rPr>
              <a:t>HPS Experiment Overview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38400" y="5505942"/>
            <a:ext cx="464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  </a:t>
            </a:r>
            <a:r>
              <a:rPr lang="en-US" dirty="0" smtClean="0"/>
              <a:t>                       </a:t>
            </a:r>
            <a:r>
              <a:rPr lang="en-US" dirty="0"/>
              <a:t>John Jaros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          HPS Collaboration Meeting at JLAB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</a:t>
            </a:r>
            <a:r>
              <a:rPr lang="en-US" dirty="0" smtClean="0"/>
              <a:t> November 16, 2016</a:t>
            </a:r>
            <a:endParaRPr lang="en-US" dirty="0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94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i="1" dirty="0" smtClean="0"/>
              <a:t>can</a:t>
            </a:r>
            <a:r>
              <a:rPr lang="en-US" dirty="0" smtClean="0"/>
              <a:t> be wrong with </a:t>
            </a:r>
            <a:r>
              <a:rPr lang="en-US" dirty="0" err="1" smtClean="0"/>
              <a:t>Esum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58" y="1333411"/>
            <a:ext cx="2874033" cy="209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219200"/>
            <a:ext cx="53084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Some physics left out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Trident generation faulty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Trigger/</a:t>
            </a:r>
            <a:r>
              <a:rPr lang="en-US" sz="2000" dirty="0" err="1" smtClean="0"/>
              <a:t>Ecal</a:t>
            </a:r>
            <a:r>
              <a:rPr lang="en-US" sz="2000" dirty="0" smtClean="0"/>
              <a:t> inefficiency 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Track reconstruction inefficiency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Normalization errors 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8094" y="2850416"/>
            <a:ext cx="594906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Physics </a:t>
            </a:r>
            <a:r>
              <a:rPr lang="en-US" sz="2400" i="1" dirty="0" smtClean="0"/>
              <a:t>was </a:t>
            </a:r>
            <a:r>
              <a:rPr lang="en-US" sz="2400" dirty="0" smtClean="0"/>
              <a:t>Left Out (thanks </a:t>
            </a:r>
            <a:r>
              <a:rPr lang="en-US" sz="2400" dirty="0" err="1" smtClean="0"/>
              <a:t>Rafo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88272"/>
            <a:ext cx="2919868" cy="20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981510"/>
            <a:ext cx="2042243" cy="23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3607"/>
            <a:ext cx="2971800" cy="225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3581400"/>
            <a:ext cx="8924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Large WAB cross section    WABs Convert!      WABs contaminate Tridents</a:t>
            </a:r>
            <a:endParaRPr lang="en-US" sz="2000" dirty="0"/>
          </a:p>
        </p:txBody>
      </p:sp>
      <p:sp>
        <p:nvSpPr>
          <p:cNvPr id="3" name="Freeform 2"/>
          <p:cNvSpPr/>
          <p:nvPr/>
        </p:nvSpPr>
        <p:spPr>
          <a:xfrm>
            <a:off x="3722914" y="1404257"/>
            <a:ext cx="1164772" cy="1415143"/>
          </a:xfrm>
          <a:custGeom>
            <a:avLst/>
            <a:gdLst>
              <a:gd name="connsiteX0" fmla="*/ 0 w 1164772"/>
              <a:gd name="connsiteY0" fmla="*/ 21772 h 1415143"/>
              <a:gd name="connsiteX1" fmla="*/ 65315 w 1164772"/>
              <a:gd name="connsiteY1" fmla="*/ 32657 h 1415143"/>
              <a:gd name="connsiteX2" fmla="*/ 272143 w 1164772"/>
              <a:gd name="connsiteY2" fmla="*/ 0 h 1415143"/>
              <a:gd name="connsiteX3" fmla="*/ 609600 w 1164772"/>
              <a:gd name="connsiteY3" fmla="*/ 21772 h 1415143"/>
              <a:gd name="connsiteX4" fmla="*/ 707572 w 1164772"/>
              <a:gd name="connsiteY4" fmla="*/ 54429 h 1415143"/>
              <a:gd name="connsiteX5" fmla="*/ 740229 w 1164772"/>
              <a:gd name="connsiteY5" fmla="*/ 65314 h 1415143"/>
              <a:gd name="connsiteX6" fmla="*/ 805543 w 1164772"/>
              <a:gd name="connsiteY6" fmla="*/ 108857 h 1415143"/>
              <a:gd name="connsiteX7" fmla="*/ 870857 w 1164772"/>
              <a:gd name="connsiteY7" fmla="*/ 152400 h 1415143"/>
              <a:gd name="connsiteX8" fmla="*/ 892629 w 1164772"/>
              <a:gd name="connsiteY8" fmla="*/ 174172 h 1415143"/>
              <a:gd name="connsiteX9" fmla="*/ 936172 w 1164772"/>
              <a:gd name="connsiteY9" fmla="*/ 195943 h 1415143"/>
              <a:gd name="connsiteX10" fmla="*/ 968829 w 1164772"/>
              <a:gd name="connsiteY10" fmla="*/ 239486 h 1415143"/>
              <a:gd name="connsiteX11" fmla="*/ 990600 w 1164772"/>
              <a:gd name="connsiteY11" fmla="*/ 272143 h 1415143"/>
              <a:gd name="connsiteX12" fmla="*/ 1055915 w 1164772"/>
              <a:gd name="connsiteY12" fmla="*/ 359229 h 1415143"/>
              <a:gd name="connsiteX13" fmla="*/ 1110343 w 1164772"/>
              <a:gd name="connsiteY13" fmla="*/ 424543 h 1415143"/>
              <a:gd name="connsiteX14" fmla="*/ 1132115 w 1164772"/>
              <a:gd name="connsiteY14" fmla="*/ 468086 h 1415143"/>
              <a:gd name="connsiteX15" fmla="*/ 1164772 w 1164772"/>
              <a:gd name="connsiteY15" fmla="*/ 576943 h 1415143"/>
              <a:gd name="connsiteX16" fmla="*/ 1153886 w 1164772"/>
              <a:gd name="connsiteY16" fmla="*/ 751114 h 1415143"/>
              <a:gd name="connsiteX17" fmla="*/ 1132115 w 1164772"/>
              <a:gd name="connsiteY17" fmla="*/ 816429 h 1415143"/>
              <a:gd name="connsiteX18" fmla="*/ 1121229 w 1164772"/>
              <a:gd name="connsiteY18" fmla="*/ 870857 h 1415143"/>
              <a:gd name="connsiteX19" fmla="*/ 1099457 w 1164772"/>
              <a:gd name="connsiteY19" fmla="*/ 936172 h 1415143"/>
              <a:gd name="connsiteX20" fmla="*/ 1088572 w 1164772"/>
              <a:gd name="connsiteY20" fmla="*/ 968829 h 1415143"/>
              <a:gd name="connsiteX21" fmla="*/ 1077686 w 1164772"/>
              <a:gd name="connsiteY21" fmla="*/ 1001486 h 1415143"/>
              <a:gd name="connsiteX22" fmla="*/ 1055915 w 1164772"/>
              <a:gd name="connsiteY22" fmla="*/ 1110343 h 1415143"/>
              <a:gd name="connsiteX23" fmla="*/ 1034143 w 1164772"/>
              <a:gd name="connsiteY23" fmla="*/ 1132114 h 1415143"/>
              <a:gd name="connsiteX24" fmla="*/ 979715 w 1164772"/>
              <a:gd name="connsiteY24" fmla="*/ 1197429 h 1415143"/>
              <a:gd name="connsiteX25" fmla="*/ 914400 w 1164772"/>
              <a:gd name="connsiteY25" fmla="*/ 1262743 h 1415143"/>
              <a:gd name="connsiteX26" fmla="*/ 816429 w 1164772"/>
              <a:gd name="connsiteY26" fmla="*/ 1349829 h 1415143"/>
              <a:gd name="connsiteX27" fmla="*/ 772886 w 1164772"/>
              <a:gd name="connsiteY27" fmla="*/ 1393372 h 1415143"/>
              <a:gd name="connsiteX28" fmla="*/ 772886 w 1164772"/>
              <a:gd name="connsiteY28" fmla="*/ 1415143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4772" h="1415143">
                <a:moveTo>
                  <a:pt x="0" y="21772"/>
                </a:moveTo>
                <a:cubicBezTo>
                  <a:pt x="21772" y="25400"/>
                  <a:pt x="43243" y="32657"/>
                  <a:pt x="65315" y="32657"/>
                </a:cubicBezTo>
                <a:cubicBezTo>
                  <a:pt x="105116" y="32657"/>
                  <a:pt x="245014" y="4933"/>
                  <a:pt x="272143" y="0"/>
                </a:cubicBezTo>
                <a:cubicBezTo>
                  <a:pt x="384629" y="7257"/>
                  <a:pt x="497533" y="9657"/>
                  <a:pt x="609600" y="21772"/>
                </a:cubicBezTo>
                <a:cubicBezTo>
                  <a:pt x="609609" y="21773"/>
                  <a:pt x="691239" y="48985"/>
                  <a:pt x="707572" y="54429"/>
                </a:cubicBezTo>
                <a:lnTo>
                  <a:pt x="740229" y="65314"/>
                </a:lnTo>
                <a:cubicBezTo>
                  <a:pt x="781810" y="106897"/>
                  <a:pt x="739640" y="69315"/>
                  <a:pt x="805543" y="108857"/>
                </a:cubicBezTo>
                <a:cubicBezTo>
                  <a:pt x="827980" y="122319"/>
                  <a:pt x="849086" y="137886"/>
                  <a:pt x="870857" y="152400"/>
                </a:cubicBezTo>
                <a:cubicBezTo>
                  <a:pt x="879397" y="158093"/>
                  <a:pt x="884089" y="168479"/>
                  <a:pt x="892629" y="174172"/>
                </a:cubicBezTo>
                <a:cubicBezTo>
                  <a:pt x="906131" y="183173"/>
                  <a:pt x="921658" y="188686"/>
                  <a:pt x="936172" y="195943"/>
                </a:cubicBezTo>
                <a:cubicBezTo>
                  <a:pt x="947058" y="210457"/>
                  <a:pt x="958284" y="224722"/>
                  <a:pt x="968829" y="239486"/>
                </a:cubicBezTo>
                <a:cubicBezTo>
                  <a:pt x="976433" y="250132"/>
                  <a:pt x="982905" y="261562"/>
                  <a:pt x="990600" y="272143"/>
                </a:cubicBezTo>
                <a:cubicBezTo>
                  <a:pt x="1011942" y="301489"/>
                  <a:pt x="1030257" y="333571"/>
                  <a:pt x="1055915" y="359229"/>
                </a:cubicBezTo>
                <a:cubicBezTo>
                  <a:pt x="1085936" y="389250"/>
                  <a:pt x="1090135" y="389179"/>
                  <a:pt x="1110343" y="424543"/>
                </a:cubicBezTo>
                <a:cubicBezTo>
                  <a:pt x="1118394" y="438632"/>
                  <a:pt x="1126088" y="453019"/>
                  <a:pt x="1132115" y="468086"/>
                </a:cubicBezTo>
                <a:cubicBezTo>
                  <a:pt x="1149782" y="512252"/>
                  <a:pt x="1154080" y="534176"/>
                  <a:pt x="1164772" y="576943"/>
                </a:cubicBezTo>
                <a:cubicBezTo>
                  <a:pt x="1161143" y="635000"/>
                  <a:pt x="1161746" y="693477"/>
                  <a:pt x="1153886" y="751114"/>
                </a:cubicBezTo>
                <a:cubicBezTo>
                  <a:pt x="1150785" y="773853"/>
                  <a:pt x="1136616" y="793925"/>
                  <a:pt x="1132115" y="816429"/>
                </a:cubicBezTo>
                <a:cubicBezTo>
                  <a:pt x="1128486" y="834572"/>
                  <a:pt x="1126097" y="853007"/>
                  <a:pt x="1121229" y="870857"/>
                </a:cubicBezTo>
                <a:cubicBezTo>
                  <a:pt x="1115190" y="892998"/>
                  <a:pt x="1106714" y="914400"/>
                  <a:pt x="1099457" y="936172"/>
                </a:cubicBezTo>
                <a:lnTo>
                  <a:pt x="1088572" y="968829"/>
                </a:lnTo>
                <a:lnTo>
                  <a:pt x="1077686" y="1001486"/>
                </a:lnTo>
                <a:cubicBezTo>
                  <a:pt x="1075800" y="1014690"/>
                  <a:pt x="1070163" y="1086597"/>
                  <a:pt x="1055915" y="1110343"/>
                </a:cubicBezTo>
                <a:cubicBezTo>
                  <a:pt x="1050635" y="1119144"/>
                  <a:pt x="1041400" y="1124857"/>
                  <a:pt x="1034143" y="1132114"/>
                </a:cubicBezTo>
                <a:cubicBezTo>
                  <a:pt x="1015138" y="1189128"/>
                  <a:pt x="1036202" y="1146591"/>
                  <a:pt x="979715" y="1197429"/>
                </a:cubicBezTo>
                <a:cubicBezTo>
                  <a:pt x="956829" y="1218026"/>
                  <a:pt x="939032" y="1244269"/>
                  <a:pt x="914400" y="1262743"/>
                </a:cubicBezTo>
                <a:cubicBezTo>
                  <a:pt x="850327" y="1310797"/>
                  <a:pt x="883691" y="1282567"/>
                  <a:pt x="816429" y="1349829"/>
                </a:cubicBezTo>
                <a:lnTo>
                  <a:pt x="772886" y="1393372"/>
                </a:lnTo>
                <a:lnTo>
                  <a:pt x="772886" y="141514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408715" y="2577638"/>
            <a:ext cx="391886" cy="274419"/>
          </a:xfrm>
          <a:custGeom>
            <a:avLst/>
            <a:gdLst>
              <a:gd name="connsiteX0" fmla="*/ 87086 w 564587"/>
              <a:gd name="connsiteY0" fmla="*/ 219991 h 274419"/>
              <a:gd name="connsiteX1" fmla="*/ 54429 w 564587"/>
              <a:gd name="connsiteY1" fmla="*/ 165562 h 274419"/>
              <a:gd name="connsiteX2" fmla="*/ 43543 w 564587"/>
              <a:gd name="connsiteY2" fmla="*/ 132905 h 274419"/>
              <a:gd name="connsiteX3" fmla="*/ 0 w 564587"/>
              <a:gd name="connsiteY3" fmla="*/ 89362 h 274419"/>
              <a:gd name="connsiteX4" fmla="*/ 10886 w 564587"/>
              <a:gd name="connsiteY4" fmla="*/ 2276 h 274419"/>
              <a:gd name="connsiteX5" fmla="*/ 32657 w 564587"/>
              <a:gd name="connsiteY5" fmla="*/ 24048 h 274419"/>
              <a:gd name="connsiteX6" fmla="*/ 43543 w 564587"/>
              <a:gd name="connsiteY6" fmla="*/ 165562 h 274419"/>
              <a:gd name="connsiteX7" fmla="*/ 76200 w 564587"/>
              <a:gd name="connsiteY7" fmla="*/ 241762 h 274419"/>
              <a:gd name="connsiteX8" fmla="*/ 97972 w 564587"/>
              <a:gd name="connsiteY8" fmla="*/ 263533 h 274419"/>
              <a:gd name="connsiteX9" fmla="*/ 130629 w 564587"/>
              <a:gd name="connsiteY9" fmla="*/ 274419 h 274419"/>
              <a:gd name="connsiteX10" fmla="*/ 185057 w 564587"/>
              <a:gd name="connsiteY10" fmla="*/ 263533 h 274419"/>
              <a:gd name="connsiteX11" fmla="*/ 250372 w 564587"/>
              <a:gd name="connsiteY11" fmla="*/ 241762 h 274419"/>
              <a:gd name="connsiteX12" fmla="*/ 555172 w 564587"/>
              <a:gd name="connsiteY12" fmla="*/ 252648 h 274419"/>
              <a:gd name="connsiteX13" fmla="*/ 413657 w 564587"/>
              <a:gd name="connsiteY13" fmla="*/ 263533 h 274419"/>
              <a:gd name="connsiteX14" fmla="*/ 141515 w 564587"/>
              <a:gd name="connsiteY14" fmla="*/ 252648 h 274419"/>
              <a:gd name="connsiteX15" fmla="*/ 163286 w 564587"/>
              <a:gd name="connsiteY15" fmla="*/ 252648 h 27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87" h="274419">
                <a:moveTo>
                  <a:pt x="87086" y="219991"/>
                </a:moveTo>
                <a:cubicBezTo>
                  <a:pt x="76200" y="201848"/>
                  <a:pt x="63891" y="184486"/>
                  <a:pt x="54429" y="165562"/>
                </a:cubicBezTo>
                <a:cubicBezTo>
                  <a:pt x="49297" y="155299"/>
                  <a:pt x="50212" y="142242"/>
                  <a:pt x="43543" y="132905"/>
                </a:cubicBezTo>
                <a:cubicBezTo>
                  <a:pt x="31612" y="116202"/>
                  <a:pt x="0" y="89362"/>
                  <a:pt x="0" y="89362"/>
                </a:cubicBezTo>
                <a:cubicBezTo>
                  <a:pt x="3629" y="60333"/>
                  <a:pt x="-2197" y="28442"/>
                  <a:pt x="10886" y="2276"/>
                </a:cubicBezTo>
                <a:cubicBezTo>
                  <a:pt x="15476" y="-6904"/>
                  <a:pt x="30644" y="13984"/>
                  <a:pt x="32657" y="24048"/>
                </a:cubicBezTo>
                <a:cubicBezTo>
                  <a:pt x="41935" y="70440"/>
                  <a:pt x="38015" y="118575"/>
                  <a:pt x="43543" y="165562"/>
                </a:cubicBezTo>
                <a:cubicBezTo>
                  <a:pt x="47690" y="200809"/>
                  <a:pt x="54798" y="215010"/>
                  <a:pt x="76200" y="241762"/>
                </a:cubicBezTo>
                <a:cubicBezTo>
                  <a:pt x="82611" y="249776"/>
                  <a:pt x="89171" y="258253"/>
                  <a:pt x="97972" y="263533"/>
                </a:cubicBezTo>
                <a:cubicBezTo>
                  <a:pt x="107811" y="269437"/>
                  <a:pt x="119743" y="270790"/>
                  <a:pt x="130629" y="274419"/>
                </a:cubicBezTo>
                <a:cubicBezTo>
                  <a:pt x="148772" y="270790"/>
                  <a:pt x="167207" y="268401"/>
                  <a:pt x="185057" y="263533"/>
                </a:cubicBezTo>
                <a:cubicBezTo>
                  <a:pt x="207198" y="257495"/>
                  <a:pt x="250372" y="241762"/>
                  <a:pt x="250372" y="241762"/>
                </a:cubicBezTo>
                <a:cubicBezTo>
                  <a:pt x="351972" y="245391"/>
                  <a:pt x="454399" y="239212"/>
                  <a:pt x="555172" y="252648"/>
                </a:cubicBezTo>
                <a:cubicBezTo>
                  <a:pt x="602068" y="258901"/>
                  <a:pt x="460968" y="263533"/>
                  <a:pt x="413657" y="263533"/>
                </a:cubicBezTo>
                <a:cubicBezTo>
                  <a:pt x="322870" y="263533"/>
                  <a:pt x="232216" y="256591"/>
                  <a:pt x="141515" y="252648"/>
                </a:cubicBezTo>
                <a:cubicBezTo>
                  <a:pt x="134265" y="252333"/>
                  <a:pt x="156029" y="252648"/>
                  <a:pt x="163286" y="25264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0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220"/>
            <a:ext cx="8077200" cy="4876800"/>
          </a:xfrm>
        </p:spPr>
        <p:txBody>
          <a:bodyPr/>
          <a:lstStyle/>
          <a:p>
            <a:r>
              <a:rPr lang="en-US" dirty="0" smtClean="0"/>
              <a:t>Takashi checked HPS </a:t>
            </a:r>
            <a:r>
              <a:rPr lang="en-US" dirty="0" err="1" smtClean="0"/>
              <a:t>Madgraph</a:t>
            </a:r>
            <a:r>
              <a:rPr lang="en-US" dirty="0" smtClean="0"/>
              <a:t> 4 = APEX </a:t>
            </a:r>
            <a:r>
              <a:rPr lang="en-US" dirty="0" err="1" smtClean="0"/>
              <a:t>Madgraph</a:t>
            </a:r>
            <a:r>
              <a:rPr lang="en-US" dirty="0" smtClean="0"/>
              <a:t> 4 = APEX rate measurement. Checks!</a:t>
            </a:r>
          </a:p>
          <a:p>
            <a:r>
              <a:rPr lang="en-US" dirty="0" smtClean="0"/>
              <a:t>Luca and Rouven and student are debugging M4, M5, and Vegas (Luca’s standalone using </a:t>
            </a:r>
            <a:r>
              <a:rPr lang="en-US" dirty="0" err="1" smtClean="0"/>
              <a:t>Beranek’s</a:t>
            </a:r>
            <a:r>
              <a:rPr lang="en-US" dirty="0" smtClean="0"/>
              <a:t> code)</a:t>
            </a:r>
          </a:p>
          <a:p>
            <a:r>
              <a:rPr lang="en-US" dirty="0" smtClean="0"/>
              <a:t>Status in October (</a:t>
            </a:r>
            <a:r>
              <a:rPr lang="en-US" dirty="0" err="1" smtClean="0"/>
              <a:t>Rafo</a:t>
            </a:r>
            <a:r>
              <a:rPr lang="en-US" dirty="0" smtClean="0"/>
              <a:t>):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Status now?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wrong? Trident Generation?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42672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96000" y="2648633"/>
            <a:ext cx="25447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M4 </a:t>
            </a:r>
            <a:r>
              <a:rPr lang="en-US" dirty="0" smtClean="0">
                <a:sym typeface="Symbol"/>
              </a:rPr>
              <a:t> M5?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Trident + WAB 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9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Wrong? Trigger/</a:t>
            </a:r>
            <a:r>
              <a:rPr lang="en-US" dirty="0" err="1" smtClean="0"/>
              <a:t>Ecal</a:t>
            </a:r>
            <a:r>
              <a:rPr lang="en-US" dirty="0" smtClean="0"/>
              <a:t> Efficiency?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worry: Tridents heavily populate </a:t>
            </a:r>
            <a:r>
              <a:rPr lang="en-US" dirty="0" err="1" smtClean="0"/>
              <a:t>Ecal</a:t>
            </a:r>
            <a:r>
              <a:rPr lang="en-US" dirty="0" smtClean="0"/>
              <a:t> edge crystals, where gain drops and resolution is poorly determined.</a:t>
            </a:r>
            <a:br>
              <a:rPr lang="en-US" dirty="0" smtClean="0"/>
            </a:br>
            <a:r>
              <a:rPr lang="en-US" b="1" dirty="0" smtClean="0"/>
              <a:t>Is the trigger fully efficient at low ESUM?</a:t>
            </a:r>
          </a:p>
          <a:p>
            <a:r>
              <a:rPr lang="en-US" b="1" dirty="0" smtClean="0"/>
              <a:t>The answer: Yes, trigger/</a:t>
            </a:r>
            <a:r>
              <a:rPr lang="en-US" b="1" dirty="0" err="1" smtClean="0"/>
              <a:t>Ecal</a:t>
            </a:r>
            <a:r>
              <a:rPr lang="en-US" b="1" dirty="0" smtClean="0"/>
              <a:t> is OK (thanks Nathan)</a:t>
            </a:r>
            <a:br>
              <a:rPr lang="en-US" b="1" dirty="0" smtClean="0"/>
            </a:br>
            <a:r>
              <a:rPr lang="en-US" i="1" dirty="0" smtClean="0"/>
              <a:t>Use SVT tracks in </a:t>
            </a:r>
            <a:r>
              <a:rPr lang="en-US" i="1" dirty="0" err="1" smtClean="0"/>
              <a:t>pulser</a:t>
            </a:r>
            <a:r>
              <a:rPr lang="en-US" i="1" dirty="0" smtClean="0"/>
              <a:t> triggers to select events which should have triggered. Check if Pair 1 TI bit is set.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429000"/>
            <a:ext cx="6934201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0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Wrong: Tracking Efficiency?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876800"/>
          </a:xfrm>
        </p:spPr>
        <p:txBody>
          <a:bodyPr/>
          <a:lstStyle/>
          <a:p>
            <a:r>
              <a:rPr lang="en-US" dirty="0" smtClean="0"/>
              <a:t>Worry: If the data and MC have different tracking efficiencies, especially at low ESUM, this could account for ESUM shape discrepancies.</a:t>
            </a:r>
          </a:p>
          <a:p>
            <a:r>
              <a:rPr lang="en-US" dirty="0" smtClean="0"/>
              <a:t>Track efficiency at low momentum is worse in data than MC, using both 3 prong and 2 prong events. (Thanks </a:t>
            </a:r>
            <a:r>
              <a:rPr lang="en-US" dirty="0" err="1" smtClean="0"/>
              <a:t>Rafo</a:t>
            </a:r>
            <a:r>
              <a:rPr lang="en-US" dirty="0" smtClean="0"/>
              <a:t>, Holly, and Matt)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 the different studies agree? Is there a quantifiable impact </a:t>
            </a:r>
            <a:br>
              <a:rPr lang="en-US" dirty="0" smtClean="0"/>
            </a:br>
            <a:r>
              <a:rPr lang="en-US" dirty="0" smtClean="0"/>
              <a:t>on ESUM? Does it account for the data/MC discrepancy?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579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1400" y="3352800"/>
            <a:ext cx="16937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Holly’s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wrong: Normalization Errors?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Data rates look lower than MC trident and WAB rates.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  Holly sees </a:t>
            </a:r>
            <a:r>
              <a:rPr lang="en-US" dirty="0" err="1" smtClean="0"/>
              <a:t>Ecal</a:t>
            </a:r>
            <a:r>
              <a:rPr lang="en-US" dirty="0" smtClean="0"/>
              <a:t> only data rates ~ ½ </a:t>
            </a:r>
            <a:r>
              <a:rPr lang="en-US" dirty="0" err="1" smtClean="0"/>
              <a:t>wab</a:t>
            </a:r>
            <a:r>
              <a:rPr lang="en-US" dirty="0" smtClean="0"/>
              <a:t> beam tri rates</a:t>
            </a:r>
            <a:br>
              <a:rPr lang="en-US" dirty="0" smtClean="0"/>
            </a:br>
            <a:r>
              <a:rPr lang="en-US" dirty="0" smtClean="0"/>
              <a:t>*   </a:t>
            </a:r>
            <a:r>
              <a:rPr lang="en-US" dirty="0" err="1" smtClean="0"/>
              <a:t>Rafo</a:t>
            </a:r>
            <a:r>
              <a:rPr lang="en-US" dirty="0" smtClean="0"/>
              <a:t> sees </a:t>
            </a:r>
            <a:r>
              <a:rPr lang="en-US" dirty="0" err="1" smtClean="0"/>
              <a:t>Ecal</a:t>
            </a:r>
            <a:r>
              <a:rPr lang="en-US" dirty="0" smtClean="0"/>
              <a:t> only data rates ~ ½  </a:t>
            </a:r>
            <a:r>
              <a:rPr lang="en-US" dirty="0" err="1" smtClean="0"/>
              <a:t>wab</a:t>
            </a:r>
            <a:r>
              <a:rPr lang="en-US" dirty="0" smtClean="0"/>
              <a:t> beam tri rates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*   Sho fits high </a:t>
            </a:r>
            <a:r>
              <a:rPr lang="en-US" dirty="0" err="1"/>
              <a:t>Esum</a:t>
            </a:r>
            <a:r>
              <a:rPr lang="en-US" dirty="0"/>
              <a:t> data to (</a:t>
            </a:r>
            <a:r>
              <a:rPr lang="en-US" dirty="0" err="1"/>
              <a:t>trident+wab</a:t>
            </a:r>
            <a:r>
              <a:rPr lang="en-US" dirty="0"/>
              <a:t>) x </a:t>
            </a:r>
            <a:r>
              <a:rPr lang="en-US" dirty="0" smtClean="0"/>
              <a:t>0.65</a:t>
            </a:r>
            <a:br>
              <a:rPr lang="en-US" dirty="0" smtClean="0"/>
            </a:br>
            <a:r>
              <a:rPr lang="en-US" dirty="0"/>
              <a:t>*   </a:t>
            </a:r>
            <a:r>
              <a:rPr lang="en-US" dirty="0" smtClean="0"/>
              <a:t>Matt fits </a:t>
            </a:r>
            <a:r>
              <a:rPr lang="en-US" dirty="0" err="1" smtClean="0"/>
              <a:t>Esum</a:t>
            </a:r>
            <a:r>
              <a:rPr lang="en-US" dirty="0" smtClean="0"/>
              <a:t> data to = (</a:t>
            </a:r>
            <a:r>
              <a:rPr lang="en-US" dirty="0" err="1" smtClean="0"/>
              <a:t>wab</a:t>
            </a:r>
            <a:r>
              <a:rPr lang="en-US" dirty="0" smtClean="0"/>
              <a:t> </a:t>
            </a:r>
            <a:r>
              <a:rPr lang="en-US" dirty="0"/>
              <a:t>beam </a:t>
            </a:r>
            <a:r>
              <a:rPr lang="en-US" dirty="0" smtClean="0"/>
              <a:t>tri) x 0.65</a:t>
            </a:r>
          </a:p>
          <a:p>
            <a:endParaRPr lang="en-US" dirty="0"/>
          </a:p>
          <a:p>
            <a:r>
              <a:rPr lang="en-US" dirty="0" smtClean="0"/>
              <a:t>Consensus:</a:t>
            </a:r>
            <a:br>
              <a:rPr lang="en-US" dirty="0" smtClean="0"/>
            </a:br>
            <a:r>
              <a:rPr lang="en-US" b="1" dirty="0" smtClean="0"/>
              <a:t>The data rate is ~65% of the MC pairs rate for </a:t>
            </a:r>
            <a:r>
              <a:rPr lang="en-US" b="1" dirty="0" err="1" smtClean="0"/>
              <a:t>Ecal</a:t>
            </a:r>
            <a:r>
              <a:rPr lang="en-US" b="1" dirty="0" smtClean="0"/>
              <a:t> only, and for fully tracked tridents.</a:t>
            </a:r>
          </a:p>
          <a:p>
            <a:endParaRPr lang="en-US" dirty="0"/>
          </a:p>
          <a:p>
            <a:r>
              <a:rPr lang="en-US" b="1" dirty="0" smtClean="0"/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2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Climbing toward the summit for a long time. Are we there yet?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HPS has made critical headway in understanding tridents</a:t>
            </a:r>
            <a:r>
              <a:rPr lang="en-US" sz="2000" b="1" dirty="0" smtClean="0"/>
              <a:t>.</a:t>
            </a:r>
            <a:br>
              <a:rPr lang="en-US" sz="2000" b="1" dirty="0" smtClean="0"/>
            </a:br>
            <a:endParaRPr lang="en-US" sz="2000" b="1" dirty="0"/>
          </a:p>
          <a:p>
            <a:r>
              <a:rPr lang="en-US" sz="2000" b="1" dirty="0" smtClean="0"/>
              <a:t>What do we </a:t>
            </a:r>
            <a:r>
              <a:rPr lang="en-US" sz="2000" b="1" i="1" dirty="0" smtClean="0"/>
              <a:t>really </a:t>
            </a:r>
            <a:r>
              <a:rPr lang="en-US" sz="2000" b="1" dirty="0" smtClean="0"/>
              <a:t>need </a:t>
            </a:r>
            <a:r>
              <a:rPr lang="en-US" sz="2000" b="1" dirty="0" smtClean="0"/>
              <a:t>before proceeding to final results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 Understand the composition of the x&gt;0.8 tridents </a:t>
            </a:r>
            <a:br>
              <a:rPr lang="en-US" sz="2000" dirty="0" smtClean="0"/>
            </a:br>
            <a:r>
              <a:rPr lang="en-US" sz="2000" dirty="0" smtClean="0"/>
              <a:t>   </a:t>
            </a:r>
            <a:r>
              <a:rPr lang="en-US" sz="2000" dirty="0" smtClean="0">
                <a:sym typeface="Symbol"/>
              </a:rPr>
              <a:t> radiative fraction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* Trust the measured trident yield for x&gt;0.8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* Eliminate converted WABs and know efficiency for doing so</a:t>
            </a:r>
            <a:br>
              <a:rPr lang="en-US" sz="2000" dirty="0" smtClean="0">
                <a:sym typeface="Symbol"/>
              </a:rPr>
            </a:br>
            <a:endParaRPr lang="en-US" sz="2000" dirty="0" smtClean="0">
              <a:sym typeface="Symbol"/>
            </a:endParaRPr>
          </a:p>
          <a:p>
            <a:r>
              <a:rPr lang="en-US" sz="2000" b="1" dirty="0" smtClean="0">
                <a:sym typeface="Symbol"/>
              </a:rPr>
              <a:t>What would we like?</a:t>
            </a:r>
            <a:r>
              <a:rPr lang="en-US" sz="2000" dirty="0" smtClean="0">
                <a:sym typeface="Symbol"/>
              </a:rPr>
              <a:t/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* Understand why data/MC = 0.65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* </a:t>
            </a:r>
            <a:r>
              <a:rPr lang="en-US" sz="2000" dirty="0" smtClean="0">
                <a:sym typeface="Symbol"/>
              </a:rPr>
              <a:t>Understand all </a:t>
            </a:r>
            <a:r>
              <a:rPr lang="en-US" sz="2000" dirty="0" err="1" smtClean="0">
                <a:sym typeface="Symbol"/>
              </a:rPr>
              <a:t>Esum</a:t>
            </a:r>
            <a:r>
              <a:rPr lang="en-US" sz="2000" dirty="0" smtClean="0">
                <a:sym typeface="Symbol"/>
              </a:rPr>
              <a:t/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* Understand rate dependencies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dirty="0" smtClean="0"/>
              <a:t>Do we understand enough to proceed?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8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Physics Analyses Completed!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76800"/>
          </a:xfrm>
        </p:spPr>
        <p:txBody>
          <a:bodyPr/>
          <a:lstStyle/>
          <a:p>
            <a:r>
              <a:rPr lang="en-US" sz="2000" b="1" dirty="0" smtClean="0"/>
              <a:t>Omar’s thesis </a:t>
            </a:r>
            <a:r>
              <a:rPr lang="en-US" sz="2000" dirty="0" smtClean="0"/>
              <a:t>provides a basis for the HPS bump hunt analysis</a:t>
            </a:r>
            <a:br>
              <a:rPr lang="en-US" sz="2000" dirty="0" smtClean="0"/>
            </a:br>
            <a:r>
              <a:rPr lang="en-US" sz="2000" dirty="0" smtClean="0"/>
              <a:t>and a true measure of HPS reach.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err="1" smtClean="0"/>
              <a:t>Sho’s</a:t>
            </a:r>
            <a:r>
              <a:rPr lang="en-US" sz="2000" b="1" dirty="0" smtClean="0"/>
              <a:t> thesis </a:t>
            </a:r>
            <a:r>
              <a:rPr lang="en-US" sz="2000" dirty="0" smtClean="0"/>
              <a:t>provides a basis for the HPS </a:t>
            </a:r>
            <a:r>
              <a:rPr lang="en-US" sz="2000" dirty="0" err="1" smtClean="0"/>
              <a:t>vertexing</a:t>
            </a:r>
            <a:r>
              <a:rPr lang="en-US" sz="2000" dirty="0" smtClean="0"/>
              <a:t> analysis and</a:t>
            </a:r>
            <a:br>
              <a:rPr lang="en-US" sz="2000" dirty="0" smtClean="0"/>
            </a:br>
            <a:r>
              <a:rPr lang="en-US" sz="2000" dirty="0" smtClean="0"/>
              <a:t>the vertex reach.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HPS students (Holly, Ani, et al.) are playing a critical role in taking the next steps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* Moving from the 10% sample to the 100% sample</a:t>
            </a:r>
            <a:br>
              <a:rPr lang="en-US" sz="2000" dirty="0" smtClean="0"/>
            </a:br>
            <a:r>
              <a:rPr lang="en-US" sz="2000" dirty="0" smtClean="0"/>
              <a:t>     * Accounting for converted WABS</a:t>
            </a:r>
            <a:br>
              <a:rPr lang="en-US" sz="2000" dirty="0" smtClean="0"/>
            </a:br>
            <a:r>
              <a:rPr lang="en-US" sz="2000" dirty="0" smtClean="0"/>
              <a:t>     * Including the 1.5 mm data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So are post-docs and staff (Matt, Nathan, </a:t>
            </a:r>
            <a:r>
              <a:rPr lang="en-US" sz="2000" b="1" dirty="0" err="1" smtClean="0"/>
              <a:t>Rafo</a:t>
            </a:r>
            <a:r>
              <a:rPr lang="en-US" sz="2000" b="1" dirty="0" smtClean="0"/>
              <a:t>, Norman, Takashi, Alessandra, Omar,…)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36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Sho’s</a:t>
            </a:r>
            <a:r>
              <a:rPr lang="en-US" dirty="0" smtClean="0"/>
              <a:t> </a:t>
            </a:r>
            <a:r>
              <a:rPr lang="en-US" dirty="0" err="1" smtClean="0"/>
              <a:t>Vertexing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562600" cy="4876800"/>
          </a:xfrm>
        </p:spPr>
        <p:txBody>
          <a:bodyPr/>
          <a:lstStyle/>
          <a:p>
            <a:r>
              <a:rPr lang="en-US" sz="1800" b="1" dirty="0"/>
              <a:t>Good </a:t>
            </a:r>
            <a:r>
              <a:rPr lang="en-US" sz="1800" b="1" dirty="0" smtClean="0"/>
              <a:t>News</a:t>
            </a:r>
            <a:r>
              <a:rPr lang="en-US" sz="1800" b="1" dirty="0"/>
              <a:t>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*  Vertex distributions are well described by </a:t>
            </a:r>
            <a:r>
              <a:rPr lang="en-US" sz="1800" dirty="0" smtClean="0"/>
              <a:t>MC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  The </a:t>
            </a:r>
            <a:r>
              <a:rPr lang="en-US" sz="1800" dirty="0"/>
              <a:t>composition of the x&gt;0.8 sample </a:t>
            </a:r>
            <a:r>
              <a:rPr lang="en-US" sz="1800" dirty="0" smtClean="0"/>
              <a:t>can be</a:t>
            </a:r>
            <a:br>
              <a:rPr lang="en-US" sz="1800" dirty="0" smtClean="0"/>
            </a:br>
            <a:r>
              <a:rPr lang="en-US" sz="1800" dirty="0" smtClean="0"/>
              <a:t>    described with reasonable assumptions. True?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*  </a:t>
            </a:r>
            <a:r>
              <a:rPr lang="en-US" sz="1800" dirty="0" smtClean="0"/>
              <a:t>Converted </a:t>
            </a:r>
            <a:r>
              <a:rPr lang="en-US" sz="1800" dirty="0"/>
              <a:t>WABs have little impact on </a:t>
            </a:r>
            <a:r>
              <a:rPr lang="en-US" sz="1800" dirty="0" smtClean="0"/>
              <a:t>the</a:t>
            </a:r>
            <a:br>
              <a:rPr lang="en-US" sz="1800" dirty="0" smtClean="0"/>
            </a:br>
            <a:r>
              <a:rPr lang="en-US" sz="1800" dirty="0" smtClean="0"/>
              <a:t>    </a:t>
            </a:r>
            <a:r>
              <a:rPr lang="en-US" sz="1800" dirty="0"/>
              <a:t>analysis. </a:t>
            </a:r>
            <a:r>
              <a:rPr lang="en-US" sz="1800" dirty="0" smtClean="0"/>
              <a:t>Anti-WAB </a:t>
            </a:r>
            <a:r>
              <a:rPr lang="en-US" sz="1800" dirty="0"/>
              <a:t>cuts eliminate most </a:t>
            </a:r>
            <a:r>
              <a:rPr lang="en-US" sz="1800" dirty="0" smtClean="0"/>
              <a:t>of</a:t>
            </a:r>
            <a:br>
              <a:rPr lang="en-US" sz="1800" dirty="0" smtClean="0"/>
            </a:br>
            <a:r>
              <a:rPr lang="en-US" sz="1800" dirty="0" smtClean="0"/>
              <a:t>    </a:t>
            </a:r>
            <a:r>
              <a:rPr lang="en-US" sz="1800" dirty="0"/>
              <a:t>them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>*  </a:t>
            </a:r>
            <a:r>
              <a:rPr lang="en-US" sz="1800" dirty="0"/>
              <a:t>The apparatus for setting limits has been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exercised and tested.</a:t>
            </a:r>
            <a:br>
              <a:rPr lang="en-US" sz="1800" dirty="0" smtClean="0"/>
            </a:br>
            <a:endParaRPr lang="en-US" sz="1800" b="1" dirty="0" smtClean="0"/>
          </a:p>
          <a:p>
            <a:r>
              <a:rPr lang="en-US" sz="1800" b="1" dirty="0" smtClean="0"/>
              <a:t>Not so Good News</a:t>
            </a:r>
            <a:br>
              <a:rPr lang="en-US" sz="1800" b="1" dirty="0" smtClean="0"/>
            </a:br>
            <a:r>
              <a:rPr lang="en-US" sz="1800" dirty="0" smtClean="0"/>
              <a:t>* </a:t>
            </a:r>
            <a:r>
              <a:rPr lang="en-US" sz="1800" dirty="0"/>
              <a:t>HPS proposal did not account for acceptance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vs decay length </a:t>
            </a:r>
            <a:r>
              <a:rPr lang="en-US" sz="1800" dirty="0"/>
              <a:t>effects.</a:t>
            </a:r>
            <a:br>
              <a:rPr lang="en-US" sz="1800" dirty="0"/>
            </a:br>
            <a:r>
              <a:rPr lang="en-US" sz="1800" dirty="0"/>
              <a:t>* Significant </a:t>
            </a:r>
            <a:r>
              <a:rPr lang="en-US" sz="1800" dirty="0" smtClean="0"/>
              <a:t>backgrounds exist </a:t>
            </a:r>
            <a:r>
              <a:rPr lang="en-US" sz="1800" dirty="0"/>
              <a:t>beyond </a:t>
            </a:r>
            <a:r>
              <a:rPr lang="en-US" sz="1800" dirty="0" err="1"/>
              <a:t>zcut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>* </a:t>
            </a:r>
            <a:r>
              <a:rPr lang="en-US" sz="1800" dirty="0"/>
              <a:t>Limits obtained are much worse than </a:t>
            </a:r>
            <a:r>
              <a:rPr lang="en-US" sz="1800" dirty="0" smtClean="0"/>
              <a:t>projected</a:t>
            </a:r>
            <a:br>
              <a:rPr lang="en-US" sz="1800" dirty="0" smtClean="0"/>
            </a:br>
            <a:r>
              <a:rPr lang="en-US" sz="1800" dirty="0" smtClean="0"/>
              <a:t>   </a:t>
            </a:r>
            <a:r>
              <a:rPr lang="en-US" sz="1800" dirty="0"/>
              <a:t>in </a:t>
            </a:r>
            <a:r>
              <a:rPr lang="en-US" sz="1800" dirty="0" smtClean="0"/>
              <a:t>the Proposal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30575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533775"/>
            <a:ext cx="2895601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945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Efficiency vs Decay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3000"/>
            <a:ext cx="8077200" cy="4876800"/>
          </a:xfrm>
        </p:spPr>
        <p:txBody>
          <a:bodyPr/>
          <a:lstStyle/>
          <a:p>
            <a:r>
              <a:rPr lang="en-US" sz="2000" dirty="0" smtClean="0"/>
              <a:t>Downstream decays see fall off in vertex efficiency vs decay length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Significance (</a:t>
            </a:r>
            <a:r>
              <a:rPr lang="en-US" sz="2000" dirty="0" smtClean="0">
                <a:sym typeface="Symbol"/>
              </a:rPr>
              <a:t> </a:t>
            </a:r>
            <a:r>
              <a:rPr lang="en-US" sz="2000" dirty="0" err="1" smtClean="0">
                <a:sym typeface="Symbol"/>
              </a:rPr>
              <a:t>N</a:t>
            </a:r>
            <a:r>
              <a:rPr lang="en-US" sz="2000" baseline="-25000" dirty="0" err="1" smtClean="0">
                <a:sym typeface="Symbol"/>
              </a:rPr>
              <a:t>events</a:t>
            </a:r>
            <a:r>
              <a:rPr lang="en-US" sz="2000" dirty="0" smtClean="0">
                <a:sym typeface="Symbol"/>
              </a:rPr>
              <a:t>&gt; </a:t>
            </a:r>
            <a:r>
              <a:rPr lang="en-US" sz="2000" dirty="0" err="1" smtClean="0">
                <a:sym typeface="Symbol"/>
              </a:rPr>
              <a:t>Z</a:t>
            </a:r>
            <a:r>
              <a:rPr lang="en-US" sz="2000" baseline="-25000" dirty="0" err="1" smtClean="0">
                <a:sym typeface="Symbol"/>
              </a:rPr>
              <a:t>cut</a:t>
            </a:r>
            <a:r>
              <a:rPr lang="en-US" sz="2000" dirty="0" smtClean="0">
                <a:sym typeface="Symbol"/>
              </a:rPr>
              <a:t>)</a:t>
            </a:r>
            <a:r>
              <a:rPr lang="en-US" sz="2000" dirty="0" smtClean="0"/>
              <a:t> is much worse than </a:t>
            </a:r>
            <a:r>
              <a:rPr lang="en-US" sz="2000" dirty="0" smtClean="0"/>
              <a:t>2013 proposal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HPS Experiment Overview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90589"/>
            <a:ext cx="5307874" cy="186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400" y="2270151"/>
            <a:ext cx="64152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L1-L1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2287175"/>
            <a:ext cx="641522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L1-L1</a:t>
            </a:r>
            <a:br>
              <a:rPr lang="en-US" sz="1400" dirty="0" smtClean="0"/>
            </a:br>
            <a:r>
              <a:rPr lang="en-US" sz="1400" dirty="0" smtClean="0"/>
              <a:t>L1-L2</a:t>
            </a:r>
            <a:br>
              <a:rPr lang="en-US" sz="1400" dirty="0" smtClean="0"/>
            </a:br>
            <a:r>
              <a:rPr lang="en-US" sz="1400" dirty="0" smtClean="0"/>
              <a:t>L2-L2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11426" y="1612934"/>
            <a:ext cx="1813317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Sho’s</a:t>
            </a:r>
            <a:r>
              <a:rPr lang="en-US" dirty="0" smtClean="0"/>
              <a:t> analysis</a:t>
            </a:r>
            <a:br>
              <a:rPr lang="en-US" dirty="0" smtClean="0"/>
            </a:br>
            <a:r>
              <a:rPr lang="en-US" dirty="0" smtClean="0"/>
              <a:t>uses L1-L1 only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533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82161" y="4191000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Takashi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5562600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Sho’s</a:t>
            </a:r>
            <a:r>
              <a:rPr lang="en-US" dirty="0" smtClean="0">
                <a:solidFill>
                  <a:srgbClr val="FF0000"/>
                </a:solidFill>
              </a:rPr>
              <a:t> L1-L1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43600" y="5747266"/>
            <a:ext cx="1219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09420" y="522017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Present HPS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638800" y="5404366"/>
            <a:ext cx="1371600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0779" y="486390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flipH="1" flipV="1">
            <a:off x="5426161" y="4495800"/>
            <a:ext cx="1694618" cy="552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3000" y="1970314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65274" y="2424039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Assumed in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proposal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172200" y="2045732"/>
            <a:ext cx="1193074" cy="7014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62800" y="1612933"/>
            <a:ext cx="189882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Using L1-L2 and </a:t>
            </a:r>
          </a:p>
          <a:p>
            <a:r>
              <a:rPr lang="en-US" dirty="0" smtClean="0"/>
              <a:t>L2-L2 helps a lot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81915" y="2239372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10738" y="2239372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76715" y="3081256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                                      z </a:t>
            </a:r>
            <a:r>
              <a:rPr lang="en-US" dirty="0" smtClean="0">
                <a:sym typeface="Symbol"/>
              </a:rPr>
              <a:t>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Backgrounds beyond </a:t>
            </a:r>
            <a:r>
              <a:rPr lang="en-US" dirty="0" err="1" smtClean="0"/>
              <a:t>Zcut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4953000"/>
          </a:xfrm>
        </p:spPr>
        <p:txBody>
          <a:bodyPr/>
          <a:lstStyle/>
          <a:p>
            <a:r>
              <a:rPr lang="en-US" sz="2000" dirty="0" smtClean="0"/>
              <a:t>Sho finds a significant background beyond </a:t>
            </a:r>
            <a:r>
              <a:rPr lang="en-US" sz="2000" dirty="0" err="1" smtClean="0"/>
              <a:t>zcut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Needs study in the data; may need generation of a large MC sample to develop new cuts.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3341914"/>
            <a:ext cx="36728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MC well-describes exponential tail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022453"/>
            <a:ext cx="300595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 events seen beyond </a:t>
            </a:r>
            <a:r>
              <a:rPr lang="en-US" dirty="0" err="1" smtClean="0"/>
              <a:t>Zcut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only 0.5 </a:t>
            </a:r>
            <a:r>
              <a:rPr lang="en-US" dirty="0" smtClean="0"/>
              <a:t>expected for all</a:t>
            </a:r>
            <a:br>
              <a:rPr lang="en-US" dirty="0" smtClean="0"/>
            </a:br>
            <a:r>
              <a:rPr lang="en-US" dirty="0" smtClean="0"/>
              <a:t>mass slices!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4267200"/>
            <a:ext cx="0" cy="64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05400" y="402245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Zcut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6" idx="1"/>
          </p:cNvCxnSpPr>
          <p:nvPr/>
        </p:nvCxnSpPr>
        <p:spPr>
          <a:xfrm flipH="1">
            <a:off x="4648200" y="3526580"/>
            <a:ext cx="609600" cy="3596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460953"/>
            <a:ext cx="54073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Vertex Distribution for 32.6 MeV &lt;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e+e</a:t>
            </a:r>
            <a:r>
              <a:rPr lang="en-US" baseline="-25000" dirty="0" smtClean="0"/>
              <a:t>-</a:t>
            </a:r>
            <a:r>
              <a:rPr lang="en-US" dirty="0" smtClean="0"/>
              <a:t>&lt; 38.4 MeV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5105400"/>
            <a:ext cx="1847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6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r>
              <a:rPr lang="en-US" dirty="0" smtClean="0"/>
              <a:t>Remember April Collaboration Meeting at SLAC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" y="1186543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1" dirty="0" smtClean="0"/>
              <a:t/>
            </a:r>
            <a:br>
              <a:rPr lang="en-US" sz="1800" b="1" i="1" dirty="0" smtClean="0"/>
            </a:br>
            <a:endParaRPr lang="en-US" sz="1800" b="1" i="1" dirty="0" smtClean="0"/>
          </a:p>
          <a:p>
            <a:r>
              <a:rPr lang="en-US" sz="2000" dirty="0" smtClean="0"/>
              <a:t>2016 Engineering Run was </a:t>
            </a:r>
            <a:br>
              <a:rPr lang="en-US" sz="2000" dirty="0" smtClean="0"/>
            </a:br>
            <a:r>
              <a:rPr lang="en-US" sz="2000" dirty="0" smtClean="0"/>
              <a:t>going well. </a:t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dirty="0" smtClean="0"/>
              <a:t>2016 detector performance</a:t>
            </a:r>
            <a:br>
              <a:rPr lang="en-US" sz="2000" dirty="0" smtClean="0"/>
            </a:br>
            <a:r>
              <a:rPr lang="en-US" sz="2000" dirty="0" smtClean="0"/>
              <a:t>looked good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dirty="0" smtClean="0"/>
              <a:t>Omar showed his results from </a:t>
            </a:r>
            <a:br>
              <a:rPr lang="en-US" sz="2000" dirty="0" smtClean="0"/>
            </a:br>
            <a:r>
              <a:rPr lang="en-US" sz="2000" dirty="0" smtClean="0"/>
              <a:t>the first bump hunt analysis of </a:t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 err="1" smtClean="0"/>
              <a:t>unblinded</a:t>
            </a:r>
            <a:r>
              <a:rPr lang="en-US" sz="2000" dirty="0" smtClean="0"/>
              <a:t> 2015 data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30" y="2971800"/>
            <a:ext cx="200580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2971800"/>
            <a:ext cx="173559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30" y="4637315"/>
            <a:ext cx="1835033" cy="16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4648201"/>
            <a:ext cx="181179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219200"/>
            <a:ext cx="4326390" cy="158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1644134"/>
            <a:ext cx="26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PAC days at 2.3 GeV!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2639" y="33248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2308" y="33248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SVT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7383" y="5263635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e+e</a:t>
            </a:r>
            <a:r>
              <a:rPr lang="en-US" dirty="0" smtClean="0">
                <a:solidFill>
                  <a:srgbClr val="FF0000"/>
                </a:solidFill>
              </a:rPr>
              <a:t>- mass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599" y="525819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limits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42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 Excludes 115 x canonical A’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5029200"/>
          </a:xfrm>
        </p:spPr>
        <p:txBody>
          <a:bodyPr/>
          <a:lstStyle/>
          <a:p>
            <a:r>
              <a:rPr lang="en-US" dirty="0" err="1" smtClean="0"/>
              <a:t>Sho’s</a:t>
            </a:r>
            <a:r>
              <a:rPr lang="en-US" dirty="0" smtClean="0"/>
              <a:t> analysis is far from setting a meaningful limit using the 10% </a:t>
            </a:r>
            <a:r>
              <a:rPr lang="en-US" dirty="0" err="1" smtClean="0"/>
              <a:t>unblinded</a:t>
            </a:r>
            <a:r>
              <a:rPr lang="en-US" dirty="0" smtClean="0"/>
              <a:t> 2015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5876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1800" y="2133600"/>
            <a:ext cx="1980029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Lowest  point in</a:t>
            </a:r>
            <a:br>
              <a:rPr lang="en-US" dirty="0" smtClean="0"/>
            </a:br>
            <a:r>
              <a:rPr lang="en-US" dirty="0" smtClean="0"/>
              <a:t>the plot is 115. </a:t>
            </a:r>
            <a:br>
              <a:rPr lang="en-US" dirty="0" smtClean="0"/>
            </a:br>
            <a:r>
              <a:rPr lang="en-US" dirty="0" smtClean="0"/>
              <a:t>90% CL limit</a:t>
            </a:r>
            <a:br>
              <a:rPr lang="en-US" dirty="0" smtClean="0"/>
            </a:br>
            <a:r>
              <a:rPr lang="en-US" dirty="0" smtClean="0"/>
              <a:t>requires  a region</a:t>
            </a:r>
            <a:br>
              <a:rPr lang="en-US" dirty="0" smtClean="0"/>
            </a:br>
            <a:r>
              <a:rPr lang="en-US" dirty="0" smtClean="0"/>
              <a:t>have limit </a:t>
            </a:r>
            <a:r>
              <a:rPr lang="en-US" dirty="0" smtClean="0">
                <a:sym typeface="Symbol"/>
              </a:rPr>
              <a:t> 1.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67943" y="2733764"/>
            <a:ext cx="1914525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499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Recover Vertex Reach?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029200"/>
          </a:xfrm>
          <a:ln w="9525"/>
        </p:spPr>
        <p:txBody>
          <a:bodyPr/>
          <a:lstStyle/>
          <a:p>
            <a:r>
              <a:rPr lang="en-US" sz="2000" b="1" dirty="0" err="1" smtClean="0"/>
              <a:t>Sho’s</a:t>
            </a:r>
            <a:r>
              <a:rPr lang="en-US" sz="2000" b="1" dirty="0" smtClean="0"/>
              <a:t> result is for an L1-L1 analysis </a:t>
            </a:r>
            <a:r>
              <a:rPr lang="en-US" sz="2000" dirty="0" smtClean="0"/>
              <a:t>with 10% of the 2015 </a:t>
            </a:r>
            <a:br>
              <a:rPr lang="en-US" sz="2000" dirty="0" smtClean="0"/>
            </a:br>
            <a:r>
              <a:rPr lang="en-US" sz="2000" dirty="0" smtClean="0"/>
              <a:t>0.5 mm data.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How to improve on this limit?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Starting point                                     115.</a:t>
            </a:r>
            <a:br>
              <a:rPr lang="en-US" sz="2000" dirty="0" smtClean="0"/>
            </a:br>
            <a:r>
              <a:rPr lang="en-US" sz="2000" dirty="0" smtClean="0"/>
              <a:t>    Assume no </a:t>
            </a:r>
            <a:r>
              <a:rPr lang="en-US" sz="2000" dirty="0" err="1" smtClean="0"/>
              <a:t>bkg</a:t>
            </a:r>
            <a:r>
              <a:rPr lang="en-US" sz="2000" dirty="0" smtClean="0"/>
              <a:t>                                   86.</a:t>
            </a:r>
            <a:br>
              <a:rPr lang="en-US" sz="2000" dirty="0" smtClean="0"/>
            </a:br>
            <a:r>
              <a:rPr lang="en-US" sz="2000" dirty="0" smtClean="0"/>
              <a:t>    Use all 0.5mm data                             14.7</a:t>
            </a:r>
            <a:br>
              <a:rPr lang="en-US" sz="2000" dirty="0" smtClean="0"/>
            </a:br>
            <a:r>
              <a:rPr lang="en-US" sz="2000" dirty="0" smtClean="0"/>
              <a:t>    Include L1-L2 and L2-L2                       6.8</a:t>
            </a:r>
            <a:br>
              <a:rPr lang="en-US" sz="2000" dirty="0" smtClean="0"/>
            </a:br>
            <a:r>
              <a:rPr lang="en-US" sz="2000" dirty="0" smtClean="0"/>
              <a:t>    More </a:t>
            </a:r>
            <a:r>
              <a:rPr lang="en-US" sz="2000" dirty="0" smtClean="0">
                <a:sym typeface="Symbol"/>
              </a:rPr>
              <a:t></a:t>
            </a:r>
            <a:r>
              <a:rPr lang="en-US" sz="2000" dirty="0" err="1" smtClean="0">
                <a:sym typeface="Symbol"/>
              </a:rPr>
              <a:t>Ldt</a:t>
            </a:r>
            <a:r>
              <a:rPr lang="en-US" sz="2000" dirty="0" smtClean="0">
                <a:sym typeface="Symbol"/>
              </a:rPr>
              <a:t>: 1.7 days 28 days              0.6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   Move layers 2 &amp; 3 closer to beam        0.4?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   Other improvements                             0.2??</a:t>
            </a:r>
            <a:br>
              <a:rPr lang="en-US" sz="2000" dirty="0" smtClean="0">
                <a:sym typeface="Symbol"/>
              </a:rPr>
            </a:br>
            <a:endParaRPr lang="en-US" sz="2000" dirty="0" smtClean="0">
              <a:sym typeface="Symbol"/>
            </a:endParaRPr>
          </a:p>
          <a:p>
            <a:r>
              <a:rPr lang="en-US" sz="2000" b="1" dirty="0" smtClean="0">
                <a:sym typeface="Symbol"/>
              </a:rPr>
              <a:t>Present 1.7 PAC days of data doesn’t produce a viable limit,</a:t>
            </a:r>
            <a:br>
              <a:rPr lang="en-US" sz="2000" b="1" dirty="0" smtClean="0">
                <a:sym typeface="Symbol"/>
              </a:rPr>
            </a:br>
            <a:r>
              <a:rPr lang="en-US" sz="2000" b="1" dirty="0" smtClean="0">
                <a:sym typeface="Symbol"/>
              </a:rPr>
              <a:t>but 4 weeks of data </a:t>
            </a:r>
            <a:r>
              <a:rPr lang="en-US" sz="2000" b="1" dirty="0" smtClean="0">
                <a:sym typeface="Symbol"/>
              </a:rPr>
              <a:t>will and scheduled improvements will. 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We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still have an experiment!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>     </a:t>
            </a:r>
            <a:br>
              <a:rPr lang="en-US" dirty="0" smtClean="0"/>
            </a:b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6551676" y="2438400"/>
            <a:ext cx="458724" cy="1600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8999" y="3039683"/>
            <a:ext cx="12320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Sho’s</a:t>
            </a:r>
            <a:r>
              <a:rPr lang="en-US" dirty="0" smtClean="0"/>
              <a:t> </a:t>
            </a:r>
            <a:r>
              <a:rPr lang="en-US" dirty="0" err="1" smtClean="0"/>
              <a:t>calc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21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Sho’s</a:t>
            </a:r>
            <a:r>
              <a:rPr lang="en-US" dirty="0" smtClean="0"/>
              <a:t> Limit for 28 </a:t>
            </a:r>
            <a:r>
              <a:rPr lang="en-US" dirty="0" smtClean="0"/>
              <a:t>days</a:t>
            </a:r>
            <a:br>
              <a:rPr lang="en-US" dirty="0" smtClean="0"/>
            </a:br>
            <a:r>
              <a:rPr lang="en-US" dirty="0" smtClean="0"/>
              <a:t>excludes a finite region of parameter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23" y="1219200"/>
            <a:ext cx="682595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334000" y="2209800"/>
            <a:ext cx="4572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1840468"/>
            <a:ext cx="14713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90% CL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2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Re-evaluating 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It’s important for HPS to quantify its reach</a:t>
            </a:r>
            <a:r>
              <a:rPr lang="en-US" sz="2000" dirty="0" smtClean="0"/>
              <a:t>, accounting for the realities that our first analyses have brought to light.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           </a:t>
            </a:r>
            <a:r>
              <a:rPr lang="en-US" sz="2000" b="1" dirty="0" smtClean="0">
                <a:solidFill>
                  <a:srgbClr val="FF0000"/>
                </a:solidFill>
              </a:rPr>
              <a:t>This is necessary HPS homework.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            Got to know what we can really do.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HPS needs multi-week runs (</a:t>
            </a:r>
            <a:r>
              <a:rPr lang="en-US" sz="2000" dirty="0" smtClean="0">
                <a:sym typeface="Symbol"/>
              </a:rPr>
              <a:t> 4) to get </a:t>
            </a:r>
            <a:r>
              <a:rPr lang="en-US" sz="2000" dirty="0" err="1" smtClean="0">
                <a:sym typeface="Symbol"/>
              </a:rPr>
              <a:t>vertexing</a:t>
            </a:r>
            <a:r>
              <a:rPr lang="en-US" sz="2000" dirty="0" smtClean="0">
                <a:sym typeface="Symbol"/>
              </a:rPr>
              <a:t> reach</a:t>
            </a:r>
            <a:endParaRPr lang="en-US" sz="2000" dirty="0"/>
          </a:p>
          <a:p>
            <a:r>
              <a:rPr lang="en-US" sz="2000" dirty="0" smtClean="0"/>
              <a:t>HPS has time enough (165 PAC days) for such runs.</a:t>
            </a:r>
          </a:p>
          <a:p>
            <a:r>
              <a:rPr lang="en-US" sz="2000" dirty="0" smtClean="0"/>
              <a:t>Running HPS in the summers can allow long runs and minimal interference with CLAS12.</a:t>
            </a:r>
          </a:p>
          <a:p>
            <a:r>
              <a:rPr lang="en-US" sz="2000" dirty="0" smtClean="0"/>
              <a:t>The HPS bump hunt reach will benefit from extended runs and could cover new territory at 2.2 and 4.4 GeV.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HPS Bump Hunt at 2.2 and 4.4 GeV</a:t>
            </a:r>
            <a:br>
              <a:rPr lang="en-US" dirty="0" smtClean="0"/>
            </a:br>
            <a:r>
              <a:rPr lang="en-US" dirty="0" smtClean="0"/>
              <a:t>Will Contribute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2999"/>
            <a:ext cx="5776913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641056" y="2438400"/>
            <a:ext cx="1607344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78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SVT Upgrade Boosts 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" y="1830288"/>
            <a:ext cx="4800600" cy="4876800"/>
          </a:xfrm>
        </p:spPr>
        <p:txBody>
          <a:bodyPr/>
          <a:lstStyle/>
          <a:p>
            <a:r>
              <a:rPr lang="en-US" sz="2000" b="1" dirty="0" smtClean="0"/>
              <a:t>Adding a new Layer 0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>
                <a:solidFill>
                  <a:srgbClr val="000000"/>
                </a:solidFill>
              </a:rPr>
              <a:t> *  Reduces </a:t>
            </a:r>
            <a:r>
              <a:rPr lang="en-US" sz="2000" dirty="0" err="1">
                <a:solidFill>
                  <a:srgbClr val="000000"/>
                </a:solidFill>
              </a:rPr>
              <a:t>zcut</a:t>
            </a:r>
            <a:r>
              <a:rPr lang="en-US" sz="2000" dirty="0">
                <a:solidFill>
                  <a:srgbClr val="000000"/>
                </a:solidFill>
              </a:rPr>
              <a:t> by factor ~2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       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000000"/>
                </a:solidFill>
              </a:rPr>
              <a:t>Boosts </a:t>
            </a:r>
            <a:r>
              <a:rPr lang="en-US" sz="1600" dirty="0">
                <a:solidFill>
                  <a:srgbClr val="000000"/>
                </a:solidFill>
              </a:rPr>
              <a:t>vertex efficiency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         </a:t>
            </a:r>
            <a:r>
              <a:rPr lang="en-US" sz="1600" dirty="0" smtClean="0">
                <a:solidFill>
                  <a:srgbClr val="000000"/>
                </a:solidFill>
              </a:rPr>
              <a:t>  Sensitive </a:t>
            </a:r>
            <a:r>
              <a:rPr lang="en-US" sz="1600" dirty="0">
                <a:solidFill>
                  <a:srgbClr val="000000"/>
                </a:solidFill>
              </a:rPr>
              <a:t>to shorter decays, larger 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</a:t>
            </a:r>
            <a:br>
              <a:rPr lang="en-US" sz="1600" dirty="0" smtClean="0">
                <a:solidFill>
                  <a:srgbClr val="000000"/>
                </a:solidFill>
                <a:sym typeface="Symbol"/>
              </a:rPr>
            </a:br>
            <a:r>
              <a:rPr lang="en-US" sz="1600" dirty="0" smtClean="0">
                <a:solidFill>
                  <a:srgbClr val="000000"/>
                </a:solidFill>
              </a:rPr>
              <a:t>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   </a:t>
            </a:r>
            <a:r>
              <a:rPr lang="en-US" sz="2000" dirty="0" smtClean="0"/>
              <a:t>*  Improves mass resolution</a:t>
            </a:r>
            <a:br>
              <a:rPr lang="en-US" sz="2000" dirty="0" smtClean="0"/>
            </a:br>
            <a:r>
              <a:rPr lang="en-US" sz="2000" dirty="0" smtClean="0"/>
              <a:t>      by ~20% (Matt S.)</a:t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b="1" dirty="0" smtClean="0"/>
              <a:t>Moving Layers 2/3 closer to beam</a:t>
            </a:r>
            <a:br>
              <a:rPr lang="en-US" sz="2000" b="1" dirty="0" smtClean="0"/>
            </a:br>
            <a:r>
              <a:rPr lang="en-US" sz="2000" dirty="0" smtClean="0"/>
              <a:t>  *  Boosts vertex efficiency by 50%</a:t>
            </a:r>
            <a:br>
              <a:rPr lang="en-US" sz="2000" dirty="0" smtClean="0"/>
            </a:br>
            <a:r>
              <a:rPr lang="en-US" sz="2000" dirty="0" smtClean="0"/>
              <a:t>  *  Vertex efficiency </a:t>
            </a:r>
            <a:r>
              <a:rPr lang="en-US" sz="2000" dirty="0" smtClean="0">
                <a:sym typeface="Symbol"/>
              </a:rPr>
              <a:t> 75% proposal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971699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6934200" y="4947899"/>
            <a:ext cx="0" cy="3099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29600" y="4268688"/>
            <a:ext cx="791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Takashi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7" y="1600200"/>
            <a:ext cx="3189513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91820" y="205740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Matt 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230868"/>
            <a:ext cx="301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Vertex Resolution vs Mass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36517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Layer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292864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Layer 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75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Boost Significance?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HPS coverage will depend on multi-week data runs and </a:t>
            </a:r>
            <a:br>
              <a:rPr lang="en-US" sz="2000" dirty="0" smtClean="0"/>
            </a:br>
            <a:r>
              <a:rPr lang="en-US" sz="2000" dirty="0" smtClean="0"/>
              <a:t>wringing more significance from the data.</a:t>
            </a:r>
          </a:p>
          <a:p>
            <a:r>
              <a:rPr lang="en-US" sz="2000" b="1" dirty="0" smtClean="0"/>
              <a:t>How to boost Significance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*  Increase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bin</a:t>
            </a:r>
            <a:r>
              <a:rPr lang="en-US" sz="2000" dirty="0" smtClean="0"/>
              <a:t>  </a:t>
            </a:r>
            <a:br>
              <a:rPr lang="en-US" sz="2000" dirty="0" smtClean="0"/>
            </a:br>
            <a:r>
              <a:rPr lang="en-US" sz="2000" dirty="0" smtClean="0"/>
              <a:t>   *  Boost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rad</a:t>
            </a:r>
            <a:r>
              <a:rPr lang="en-US" sz="2000" dirty="0" smtClean="0"/>
              <a:t> =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rad</a:t>
            </a:r>
            <a:r>
              <a:rPr lang="en-US" sz="2000" dirty="0" smtClean="0"/>
              <a:t>/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total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*  Improve </a:t>
            </a:r>
            <a:r>
              <a:rPr lang="en-US" sz="2000" dirty="0" smtClean="0">
                <a:sym typeface="Symbol"/>
              </a:rPr>
              <a:t></a:t>
            </a:r>
            <a:r>
              <a:rPr lang="en-US" sz="2000" baseline="-25000" dirty="0" smtClean="0">
                <a:sym typeface="Symbol"/>
              </a:rPr>
              <a:t>m</a:t>
            </a:r>
            <a:br>
              <a:rPr lang="en-US" sz="2000" baseline="-25000" dirty="0" smtClean="0">
                <a:sym typeface="Symbol"/>
              </a:rPr>
            </a:br>
            <a:r>
              <a:rPr lang="en-US" sz="2000" baseline="-25000" dirty="0" smtClean="0">
                <a:sym typeface="Symbol"/>
              </a:rPr>
              <a:t>              </a:t>
            </a:r>
            <a:r>
              <a:rPr lang="en-US" sz="2000" dirty="0" err="1" smtClean="0">
                <a:sym typeface="Symbol"/>
              </a:rPr>
              <a:t>Ecal</a:t>
            </a:r>
            <a:r>
              <a:rPr lang="en-US" sz="2000" dirty="0" smtClean="0">
                <a:sym typeface="Symbol"/>
              </a:rPr>
              <a:t> assisted energy?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         Better alignment?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         Use Recoils?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         Layer 0?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  * Likelihood fitting?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* </a:t>
            </a:r>
            <a:r>
              <a:rPr lang="en-US" sz="2000" smtClean="0">
                <a:solidFill>
                  <a:srgbClr val="FF0000"/>
                </a:solidFill>
                <a:sym typeface="Symbol"/>
              </a:rPr>
              <a:t>Bright ideas!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Please! </a:t>
            </a:r>
            <a:r>
              <a:rPr lang="en-US" sz="2000" baseline="-25000" dirty="0" smtClean="0"/>
              <a:t/>
            </a:r>
            <a:br>
              <a:rPr lang="en-US" sz="2000" baseline="-25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 smtClean="0"/>
              <a:t>*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HPS Experiment Overview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936" y="3200400"/>
            <a:ext cx="3816464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86" y="2286000"/>
            <a:ext cx="53755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3853934"/>
            <a:ext cx="235513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rad</a:t>
            </a:r>
            <a:r>
              <a:rPr lang="en-US" dirty="0" smtClean="0"/>
              <a:t> grows with </a:t>
            </a:r>
            <a:r>
              <a:rPr lang="en-US" dirty="0" err="1" smtClean="0"/>
              <a:t>Esum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Weight events?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22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of the envelope Projection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7" y="1160230"/>
            <a:ext cx="70104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1238" y="228079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165114" y="238851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5283095" y="2594205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5537304" y="315572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4833257" y="248648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6838" y="306523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34219" y="338318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01342" y="340836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5426684" y="2867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5464628" y="332695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4853267" y="238851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4853267" y="276430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5051286" y="3258905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38851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9900"/>
                </a:solidFill>
              </a:rPr>
              <a:t>Proposal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3326953"/>
            <a:ext cx="998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x  </a:t>
            </a:r>
            <a:r>
              <a:rPr lang="en-US" sz="800" dirty="0" err="1" smtClean="0"/>
              <a:t>x</a:t>
            </a:r>
            <a:r>
              <a:rPr lang="en-US" sz="800" dirty="0" smtClean="0"/>
              <a:t>  </a:t>
            </a:r>
            <a:r>
              <a:rPr lang="en-US" sz="800" dirty="0" err="1" smtClean="0"/>
              <a:t>x</a:t>
            </a:r>
            <a:r>
              <a:rPr lang="en-US" sz="800" dirty="0" smtClean="0"/>
              <a:t>  </a:t>
            </a:r>
            <a:r>
              <a:rPr lang="en-US" sz="800" dirty="0" err="1" smtClean="0"/>
              <a:t>x</a:t>
            </a:r>
            <a:r>
              <a:rPr lang="en-US" sz="800" dirty="0" smtClean="0"/>
              <a:t>  </a:t>
            </a:r>
            <a:r>
              <a:rPr lang="en-US" sz="800" dirty="0" err="1" smtClean="0"/>
              <a:t>x</a:t>
            </a:r>
            <a:r>
              <a:rPr lang="en-US" sz="800" dirty="0" smtClean="0"/>
              <a:t>  </a:t>
            </a:r>
            <a:r>
              <a:rPr lang="en-US" sz="800" dirty="0" err="1" smtClean="0"/>
              <a:t>x</a:t>
            </a:r>
            <a:r>
              <a:rPr lang="en-US" sz="800" dirty="0" smtClean="0"/>
              <a:t>  </a:t>
            </a:r>
            <a:r>
              <a:rPr lang="en-US" sz="800" dirty="0" err="1" smtClean="0"/>
              <a:t>x</a:t>
            </a:r>
            <a:r>
              <a:rPr lang="en-US" sz="800" dirty="0" smtClean="0"/>
              <a:t>  </a:t>
            </a:r>
            <a:r>
              <a:rPr lang="en-US" sz="800" dirty="0" err="1" smtClean="0"/>
              <a:t>x</a:t>
            </a:r>
            <a:endParaRPr 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6621500" y="3598630"/>
            <a:ext cx="174919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4 </a:t>
            </a:r>
            <a:r>
              <a:rPr lang="en-US" sz="1600" dirty="0" err="1" smtClean="0"/>
              <a:t>wks</a:t>
            </a:r>
            <a:r>
              <a:rPr lang="en-US" sz="1600" dirty="0" smtClean="0"/>
              <a:t>: 1.05 GeV </a:t>
            </a:r>
            <a:br>
              <a:rPr lang="en-US" sz="1600" dirty="0" smtClean="0"/>
            </a:br>
            <a:r>
              <a:rPr lang="en-US" sz="1600" dirty="0" smtClean="0"/>
              <a:t>      Sho X 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8594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Next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53000"/>
          </a:xfrm>
        </p:spPr>
        <p:txBody>
          <a:bodyPr/>
          <a:lstStyle/>
          <a:p>
            <a:r>
              <a:rPr lang="en-US" sz="2000" b="1" dirty="0" smtClean="0"/>
              <a:t>Next run is scheduled for two months during Summer 2018.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  Our first real, contiguous running!</a:t>
            </a:r>
            <a:br>
              <a:rPr lang="en-US" sz="2000" dirty="0" smtClean="0"/>
            </a:br>
            <a:r>
              <a:rPr lang="en-US" sz="2000" dirty="0" smtClean="0"/>
              <a:t>*  </a:t>
            </a:r>
            <a:r>
              <a:rPr lang="en-US" sz="2000" i="1" dirty="0" smtClean="0"/>
              <a:t>Our first significant vertex search in virgin territory</a:t>
            </a:r>
          </a:p>
          <a:p>
            <a:r>
              <a:rPr lang="en-US" sz="2000" b="1" dirty="0" smtClean="0"/>
              <a:t>Preparations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*  </a:t>
            </a:r>
            <a:r>
              <a:rPr lang="en-US" sz="2000" dirty="0" smtClean="0">
                <a:solidFill>
                  <a:srgbClr val="FF0000"/>
                </a:solidFill>
              </a:rPr>
              <a:t>Upgrade installed before run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*  Need more students!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  Need to train new Trigger, Beamline, SVT, and </a:t>
            </a:r>
            <a:r>
              <a:rPr lang="en-US" sz="2000" dirty="0" err="1" smtClean="0">
                <a:solidFill>
                  <a:srgbClr val="FF0000"/>
                </a:solidFill>
              </a:rPr>
              <a:t>Ecal</a:t>
            </a:r>
            <a:r>
              <a:rPr lang="en-US" sz="2000" dirty="0" smtClean="0">
                <a:solidFill>
                  <a:srgbClr val="FF0000"/>
                </a:solidFill>
              </a:rPr>
              <a:t> Experts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  Need to handle </a:t>
            </a:r>
            <a:r>
              <a:rPr lang="en-US" sz="2000" b="1" i="1" dirty="0" smtClean="0">
                <a:solidFill>
                  <a:srgbClr val="FF0000"/>
                </a:solidFill>
              </a:rPr>
              <a:t>lots</a:t>
            </a:r>
            <a:r>
              <a:rPr lang="en-US" sz="2000" dirty="0" smtClean="0">
                <a:solidFill>
                  <a:srgbClr val="FF0000"/>
                </a:solidFill>
              </a:rPr>
              <a:t> of data: DQM, data processing, recon, and MC</a:t>
            </a:r>
          </a:p>
          <a:p>
            <a:r>
              <a:rPr lang="en-US" sz="2000" b="1" dirty="0" smtClean="0"/>
              <a:t>New HPS Positions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*  </a:t>
            </a:r>
            <a:r>
              <a:rPr lang="en-US" sz="2000" dirty="0" smtClean="0">
                <a:solidFill>
                  <a:srgbClr val="FF0000"/>
                </a:solidFill>
              </a:rPr>
              <a:t>MC Czar 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1600" dirty="0" smtClean="0"/>
              <a:t> Refine simulation details, check generators, guarantee output</a:t>
            </a:r>
            <a:br>
              <a:rPr lang="en-US" sz="16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*  Tracking Czar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      Boost tracking efficiency, improve alignment, oversee performance studies</a:t>
            </a:r>
          </a:p>
          <a:p>
            <a:r>
              <a:rPr lang="en-US" sz="2000" b="1" dirty="0" smtClean="0"/>
              <a:t>Enlist New Collaborators</a:t>
            </a:r>
            <a:br>
              <a:rPr lang="en-US" sz="2000" b="1" dirty="0" smtClean="0"/>
            </a:br>
            <a:r>
              <a:rPr lang="en-US" sz="2000" b="1" dirty="0" smtClean="0"/>
              <a:t>*   </a:t>
            </a:r>
            <a:r>
              <a:rPr lang="en-US" sz="2000" dirty="0" smtClean="0"/>
              <a:t>Possibilities: Bertrand Echenard (Cal Tech); Robert Johnson (UCSC)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68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or </a:t>
            </a:r>
            <a:r>
              <a:rPr lang="en-US" dirty="0" smtClean="0"/>
              <a:t>Perish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60" y="2133600"/>
            <a:ext cx="8458200" cy="3657600"/>
          </a:xfrm>
        </p:spPr>
        <p:txBody>
          <a:bodyPr/>
          <a:lstStyle/>
          <a:p>
            <a:r>
              <a:rPr lang="en-US" sz="2000" b="1" dirty="0" smtClean="0"/>
              <a:t>Present 2015 Bump Hunt  Results</a:t>
            </a:r>
            <a:br>
              <a:rPr lang="en-US" sz="2000" b="1" dirty="0" smtClean="0"/>
            </a:br>
            <a:r>
              <a:rPr lang="en-US" sz="2000" dirty="0" smtClean="0"/>
              <a:t>    Ready for APS “April</a:t>
            </a:r>
            <a:r>
              <a:rPr lang="en-US" sz="2000" dirty="0"/>
              <a:t>” Meeting Washington D.C., </a:t>
            </a:r>
            <a:r>
              <a:rPr lang="en-US" sz="2000" dirty="0" smtClean="0"/>
              <a:t>Jan. </a:t>
            </a:r>
            <a:r>
              <a:rPr lang="en-US" sz="2000" dirty="0"/>
              <a:t>28-31, </a:t>
            </a:r>
            <a:r>
              <a:rPr lang="en-US" sz="2000" dirty="0" smtClean="0"/>
              <a:t>2017</a:t>
            </a:r>
            <a:br>
              <a:rPr lang="en-US" sz="2000" dirty="0" smtClean="0"/>
            </a:br>
            <a:r>
              <a:rPr lang="en-US" sz="2000" dirty="0" smtClean="0"/>
              <a:t>     </a:t>
            </a:r>
          </a:p>
          <a:p>
            <a:r>
              <a:rPr lang="en-US" sz="2000" b="1" dirty="0" smtClean="0"/>
              <a:t>Submit 2015 Bump Hunt Results for Publication</a:t>
            </a:r>
            <a:br>
              <a:rPr lang="en-US" sz="2000" b="1" dirty="0" smtClean="0"/>
            </a:br>
            <a:r>
              <a:rPr lang="en-US" sz="2000" b="1" dirty="0" smtClean="0"/>
              <a:t>    </a:t>
            </a:r>
            <a:r>
              <a:rPr lang="en-US" sz="2000" dirty="0" smtClean="0"/>
              <a:t>ASAP! Ready by Spring 2017?</a:t>
            </a:r>
            <a:r>
              <a:rPr lang="en-US" sz="2000" b="1" dirty="0" smtClean="0"/>
              <a:t>    </a:t>
            </a:r>
            <a:br>
              <a:rPr lang="en-US" sz="2000" b="1" dirty="0" smtClean="0"/>
            </a:b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HPS Experiment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766992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HPS needs to present it’s first results SOON to remain </a:t>
            </a:r>
          </a:p>
          <a:p>
            <a:r>
              <a:rPr lang="en-US" sz="2400" dirty="0" smtClean="0"/>
              <a:t>credible with JLAB management and DOE HEP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249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SLAC Collaboration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 dirty="0" smtClean="0"/>
              <a:t>                </a:t>
            </a:r>
            <a:r>
              <a:rPr lang="en-US" sz="2000" b="1" i="1" dirty="0" smtClean="0"/>
              <a:t> Hopes for conference results by summer’s end and </a:t>
            </a:r>
            <a:br>
              <a:rPr lang="en-US" sz="2000" b="1" i="1" dirty="0" smtClean="0"/>
            </a:br>
            <a:r>
              <a:rPr lang="en-US" sz="2000" b="1" i="1" dirty="0" smtClean="0"/>
              <a:t>                    submission of a publication soon afterwards</a:t>
            </a:r>
            <a:endParaRPr lang="en-US" sz="2400" b="1" i="1" dirty="0" smtClean="0"/>
          </a:p>
          <a:p>
            <a:pPr marL="0" indent="0">
              <a:buNone/>
            </a:pPr>
            <a:r>
              <a:rPr lang="en-US" sz="2400" b="1" i="1" dirty="0" smtClean="0"/>
              <a:t>But at least one nagging </a:t>
            </a:r>
            <a:r>
              <a:rPr lang="en-US" sz="2400" b="1" i="1" dirty="0" smtClean="0"/>
              <a:t>question surfaced:</a:t>
            </a:r>
            <a:endParaRPr lang="en-US" sz="2400" b="1" i="1" dirty="0" smtClean="0"/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     Why do data and MC disagree for trident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Esum</a:t>
            </a:r>
            <a:r>
              <a:rPr lang="en-US" sz="2400" b="1" i="1" dirty="0" smtClean="0">
                <a:solidFill>
                  <a:srgbClr val="FF0000"/>
                </a:solidFill>
              </a:rPr>
              <a:t>?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29343" y="1371600"/>
            <a:ext cx="978408" cy="4572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51" y="2819400"/>
            <a:ext cx="5410200" cy="33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251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/>
          <a:lstStyle/>
          <a:p>
            <a:r>
              <a:rPr lang="en-US" sz="2000" b="1" dirty="0" smtClean="0"/>
              <a:t>The “Engineering Runs” were aptly named.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HPS works, can do physics, and can learn what it needs to from this data. 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b="1" dirty="0" smtClean="0"/>
              <a:t>Omar and Sho have completed the first HPS analyses.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Omar, Holly, et al. will push them to conference readiness and publication.</a:t>
            </a:r>
            <a:br>
              <a:rPr lang="en-US" sz="1600" dirty="0" smtClean="0"/>
            </a:b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Analysis Group has made tremendous progress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1600" dirty="0" smtClean="0"/>
              <a:t>Understanding unexpected  backgrounds, critical detector efficiencies, and physics generators.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b="1" dirty="0" smtClean="0"/>
              <a:t>Multi-week data taking runs will recover HPS’s vertex reach.</a:t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dirty="0" smtClean="0"/>
              <a:t>The HPS SVT Upgrade will boost our reach significantly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1600" dirty="0" smtClean="0"/>
              <a:t>New ideas, which can boost our sensitivity further, could pay big dividends.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HPS is ready to do compelling physics!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It needs new students, new subsystem experts, and thoughtful preparation to make the 2018 running an unqualified success.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4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HPS from then ‘till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HPS approvals, workshops, requests, and data processing</a:t>
            </a:r>
          </a:p>
          <a:p>
            <a:r>
              <a:rPr lang="en-US" dirty="0" smtClean="0"/>
              <a:t>The Trouble with </a:t>
            </a:r>
            <a:r>
              <a:rPr lang="en-US" dirty="0" err="1" smtClean="0"/>
              <a:t>ESum</a:t>
            </a:r>
            <a:endParaRPr lang="en-US" dirty="0" smtClean="0"/>
          </a:p>
          <a:p>
            <a:r>
              <a:rPr lang="en-US" dirty="0" smtClean="0"/>
              <a:t>First Physics Analyses</a:t>
            </a:r>
          </a:p>
          <a:p>
            <a:r>
              <a:rPr lang="en-US" dirty="0" err="1" smtClean="0"/>
              <a:t>Vertexing</a:t>
            </a:r>
            <a:r>
              <a:rPr lang="en-US" dirty="0" smtClean="0"/>
              <a:t> Shortcomings and Fixes</a:t>
            </a:r>
          </a:p>
          <a:p>
            <a:r>
              <a:rPr lang="en-US" dirty="0" smtClean="0"/>
              <a:t>The Upgrade</a:t>
            </a:r>
          </a:p>
          <a:p>
            <a:r>
              <a:rPr lang="en-US" dirty="0" smtClean="0"/>
              <a:t>Preparing for the 2018 Run</a:t>
            </a:r>
          </a:p>
          <a:p>
            <a:r>
              <a:rPr lang="en-US" dirty="0" smtClean="0"/>
              <a:t>Publish or Perish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0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4657" y="4114800"/>
            <a:ext cx="76962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HPS Physics Readiness Document was submitted to JLAB management  March 6, 2016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On the basis of demonstrated performance, it argued that HPS was ready for unconditional approval of its 165 remaining PAC days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Bob McKeown email of 4/29/2016: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“</a:t>
            </a:r>
            <a:r>
              <a:rPr lang="en-US" sz="2000" dirty="0"/>
              <a:t>We have reviewed the updated HPS Physics Readiness Document, and conclude that indeed HPS has fulfilled the condition imposed by the PAC regarding a successful test run. We therefore agree that HPS should receive full approval, with a total of 180 PAC days of beam </a:t>
            </a:r>
            <a:r>
              <a:rPr lang="en-US" sz="2000" dirty="0" smtClean="0"/>
              <a:t>time.”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Soon after the meeting: HPS Approval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0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Sector Workshop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53000"/>
          </a:xfrm>
        </p:spPr>
        <p:txBody>
          <a:bodyPr/>
          <a:lstStyle/>
          <a:p>
            <a:r>
              <a:rPr lang="en-US" sz="2000" dirty="0" smtClean="0"/>
              <a:t>Directly followed the SLAC Collaboration Meeting</a:t>
            </a:r>
          </a:p>
          <a:p>
            <a:r>
              <a:rPr lang="en-US" sz="2000" dirty="0" smtClean="0"/>
              <a:t>Attended by the “Hidden Sector Physics” community</a:t>
            </a:r>
          </a:p>
          <a:p>
            <a:r>
              <a:rPr lang="en-US" sz="2000" b="1" dirty="0" smtClean="0"/>
              <a:t>Documented that HPS will have competition before 2020, like Mu3e, APEX, Belle II, </a:t>
            </a:r>
            <a:r>
              <a:rPr lang="en-US" sz="2000" b="1" dirty="0" err="1" smtClean="0"/>
              <a:t>Darklight</a:t>
            </a:r>
            <a:r>
              <a:rPr lang="en-US" sz="2000" b="1" dirty="0" smtClean="0"/>
              <a:t>, … but not in the vertex region.</a:t>
            </a:r>
          </a:p>
          <a:p>
            <a:r>
              <a:rPr lang="en-US" sz="2000" b="1" dirty="0" smtClean="0"/>
              <a:t>After 2020, look out for </a:t>
            </a:r>
            <a:r>
              <a:rPr lang="en-US" sz="2000" b="1" dirty="0" err="1" smtClean="0"/>
              <a:t>LHCb</a:t>
            </a:r>
            <a:r>
              <a:rPr lang="en-US" sz="2000" b="1" dirty="0" smtClean="0"/>
              <a:t> and SHIP, everywhere. </a:t>
            </a:r>
            <a:br>
              <a:rPr lang="en-US" sz="2000" b="1" dirty="0" smtClean="0"/>
            </a:b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080266"/>
            <a:ext cx="3505200" cy="301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88733"/>
            <a:ext cx="3627438" cy="290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2819401"/>
            <a:ext cx="569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 2020                                               After 2020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9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HPS Beam Time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876800"/>
          </a:xfrm>
        </p:spPr>
        <p:txBody>
          <a:bodyPr/>
          <a:lstStyle/>
          <a:p>
            <a:r>
              <a:rPr lang="en-US" sz="2000" dirty="0" smtClean="0"/>
              <a:t>JLAB issued a formal call for Beam Time Requests to cover</a:t>
            </a:r>
            <a:br>
              <a:rPr lang="en-US" sz="2000" dirty="0" smtClean="0"/>
            </a:br>
            <a:r>
              <a:rPr lang="en-US" sz="2000" dirty="0" smtClean="0"/>
              <a:t>CY 2018 on July 1, 2016.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HPS Request was developed in EC: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  57 PAC days total</a:t>
            </a:r>
            <a:br>
              <a:rPr lang="en-US" sz="2000" dirty="0" smtClean="0"/>
            </a:br>
            <a:r>
              <a:rPr lang="en-US" sz="2000" dirty="0" smtClean="0"/>
              <a:t>*  25 PAC days at 2.2 GeV (4 days for beam </a:t>
            </a:r>
            <a:br>
              <a:rPr lang="en-US" sz="2000" dirty="0" smtClean="0"/>
            </a:br>
            <a:r>
              <a:rPr lang="en-US" sz="2000" dirty="0" smtClean="0"/>
              <a:t>   setup, commissioning, and diagnostics)</a:t>
            </a:r>
            <a:br>
              <a:rPr lang="en-US" sz="2000" dirty="0" smtClean="0"/>
            </a:br>
            <a:r>
              <a:rPr lang="en-US" sz="2000" dirty="0" smtClean="0"/>
              <a:t>*  32 PAC days at 4.4 GEV (4 days ditto)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Still based on reach estimates from the 2013 proposal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HPS is waiting for release of the 2018 schedule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799" y="2133600"/>
            <a:ext cx="1877437" cy="203132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Diagnostics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Change </a:t>
            </a:r>
            <a:r>
              <a:rPr lang="en-US" dirty="0" err="1"/>
              <a:t>tgt</a:t>
            </a:r>
            <a:r>
              <a:rPr lang="en-US" dirty="0"/>
              <a:t> t</a:t>
            </a:r>
            <a:br>
              <a:rPr lang="en-US" dirty="0"/>
            </a:br>
            <a:r>
              <a:rPr lang="en-US" dirty="0"/>
              <a:t>2. No </a:t>
            </a:r>
            <a:r>
              <a:rPr lang="en-US" dirty="0" err="1"/>
              <a:t>tgt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3. straight </a:t>
            </a:r>
            <a:r>
              <a:rPr lang="en-US" dirty="0" err="1"/>
              <a:t>thrus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4. change I</a:t>
            </a:r>
            <a:br>
              <a:rPr lang="en-US" dirty="0"/>
            </a:br>
            <a:r>
              <a:rPr lang="en-US" dirty="0"/>
              <a:t>5. </a:t>
            </a:r>
            <a:r>
              <a:rPr lang="en-US" dirty="0" err="1"/>
              <a:t>pulser</a:t>
            </a:r>
            <a:r>
              <a:rPr lang="en-US" dirty="0"/>
              <a:t> only</a:t>
            </a:r>
            <a:br>
              <a:rPr lang="en-US" dirty="0"/>
            </a:br>
            <a:r>
              <a:rPr lang="en-US" dirty="0"/>
              <a:t>6. trigger checks</a:t>
            </a:r>
          </a:p>
        </p:txBody>
      </p:sp>
    </p:spTree>
    <p:extLst>
      <p:ext uri="{BB962C8B-B14F-4D97-AF65-F5344CB8AC3E}">
        <p14:creationId xmlns:p14="http://schemas.microsoft.com/office/powerpoint/2010/main" val="154425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with 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295400"/>
            <a:ext cx="4103914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828800"/>
            <a:ext cx="418011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90699"/>
            <a:ext cx="3998913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1629" y="1221936"/>
            <a:ext cx="81227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Final 100%  Pass of 2015 data                      First 10% Pass of 2016 Data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438400"/>
            <a:ext cx="192873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Thanks</a:t>
            </a:r>
            <a:br>
              <a:rPr lang="en-US" dirty="0" smtClean="0"/>
            </a:br>
            <a:r>
              <a:rPr lang="en-US" dirty="0" err="1" smtClean="0"/>
              <a:t>Rafo</a:t>
            </a:r>
            <a:r>
              <a:rPr lang="en-US" dirty="0" smtClean="0"/>
              <a:t> and Nathan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8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533400"/>
          </a:xfrm>
        </p:spPr>
        <p:txBody>
          <a:bodyPr/>
          <a:lstStyle/>
          <a:p>
            <a:r>
              <a:rPr lang="en-US" dirty="0" smtClean="0"/>
              <a:t>Trident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114800"/>
          </a:xfrm>
        </p:spPr>
        <p:txBody>
          <a:bodyPr/>
          <a:lstStyle/>
          <a:p>
            <a:r>
              <a:rPr lang="en-US" sz="2000" dirty="0" smtClean="0"/>
              <a:t>Matt and Nathan proposed </a:t>
            </a:r>
            <a:r>
              <a:rPr lang="en-US" sz="2000" dirty="0" smtClean="0"/>
              <a:t>the Trident Summit aimed </a:t>
            </a:r>
            <a:r>
              <a:rPr lang="en-US" sz="2000" dirty="0" smtClean="0"/>
              <a:t>at understanding and resolving the trident </a:t>
            </a:r>
            <a:r>
              <a:rPr lang="en-US" sz="2000" dirty="0" err="1" smtClean="0"/>
              <a:t>Esum</a:t>
            </a:r>
            <a:r>
              <a:rPr lang="en-US" sz="2000" dirty="0" smtClean="0"/>
              <a:t> </a:t>
            </a:r>
            <a:r>
              <a:rPr lang="en-US" sz="2000" dirty="0"/>
              <a:t>problem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Many contributed to the meeting agenda: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confluence.slac.stanford.edu/display/hpsg/Trident+Summit%3A</a:t>
            </a:r>
            <a:r>
              <a:rPr lang="en-US" sz="1400" dirty="0">
                <a:hlinkClick r:id="rId2"/>
              </a:rPr>
              <a:t>++</a:t>
            </a:r>
            <a:r>
              <a:rPr lang="en-US" sz="1400" dirty="0" smtClean="0">
                <a:hlinkClick r:id="rId2"/>
              </a:rPr>
              <a:t>July+25-26%2C+2016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2000" dirty="0" smtClean="0"/>
          </a:p>
          <a:p>
            <a:r>
              <a:rPr lang="en-US" sz="2000" dirty="0" smtClean="0"/>
              <a:t>Lots of Important Results and New Approaches were discussed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 smtClean="0"/>
              <a:t>Trident Summit </a:t>
            </a:r>
            <a:r>
              <a:rPr lang="en-US" sz="2000" dirty="0" err="1" smtClean="0"/>
              <a:t>Followup</a:t>
            </a:r>
            <a:r>
              <a:rPr lang="en-US" sz="2000" dirty="0" smtClean="0"/>
              <a:t> Summary (thanks </a:t>
            </a:r>
            <a:r>
              <a:rPr lang="en-US" sz="2000" dirty="0"/>
              <a:t>Nathan</a:t>
            </a:r>
            <a:r>
              <a:rPr lang="en-US" sz="2000" dirty="0" smtClean="0"/>
              <a:t>) provides</a:t>
            </a:r>
            <a:br>
              <a:rPr lang="en-US" sz="2000" dirty="0" smtClean="0"/>
            </a:br>
            <a:r>
              <a:rPr lang="en-US" sz="2000" dirty="0" smtClean="0"/>
              <a:t>a convenient place to reference </a:t>
            </a:r>
            <a:r>
              <a:rPr lang="en-US" sz="2000" dirty="0" smtClean="0"/>
              <a:t>developing results.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confluence.slac.stanford.edu/display/hpsg/Trident+Summit+Followup+Summary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14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43470"/>
      </p:ext>
    </p:extLst>
  </p:cSld>
  <p:clrMapOvr>
    <a:masterClrMapping/>
  </p:clrMapOvr>
</p:sld>
</file>

<file path=ppt/theme/theme1.xml><?xml version="1.0" encoding="utf-8"?>
<a:theme xmlns:a="http://schemas.openxmlformats.org/drawingml/2006/main" name="1_SLAC white background presentation template">
  <a:themeElements>
    <a:clrScheme name="1_SLAC white background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LAC white background presentation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LAC white background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25703</TotalTime>
  <Words>877</Words>
  <Application>Microsoft Office PowerPoint</Application>
  <PresentationFormat>On-screen Show (4:3)</PresentationFormat>
  <Paragraphs>260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1_SLAC white background presentation template</vt:lpstr>
      <vt:lpstr>HPS Experiment Overview</vt:lpstr>
      <vt:lpstr>Remember April Collaboration Meeting at SLAC</vt:lpstr>
      <vt:lpstr>At the SLAC Collaboration Meeting</vt:lpstr>
      <vt:lpstr>This Talk: HPS from then ‘till now</vt:lpstr>
      <vt:lpstr>Soon after the meeting: HPS Approval</vt:lpstr>
      <vt:lpstr>Dark Sector Workshop 2016</vt:lpstr>
      <vt:lpstr>HPS Beam Time Request</vt:lpstr>
      <vt:lpstr>Progress with Data Processing</vt:lpstr>
      <vt:lpstr>Trident Summit</vt:lpstr>
      <vt:lpstr>What can be wrong with Esum?</vt:lpstr>
      <vt:lpstr>What’s wrong? Trident Generation?</vt:lpstr>
      <vt:lpstr>What’s Wrong? Trigger/Ecal Efficiency? </vt:lpstr>
      <vt:lpstr>What’s Wrong: Tracking Efficiency?</vt:lpstr>
      <vt:lpstr>What’s wrong: Normalization Errors? </vt:lpstr>
      <vt:lpstr>Climbing toward the summit for a long time. Are we there yet? </vt:lpstr>
      <vt:lpstr>First Physics Analyses Completed!</vt:lpstr>
      <vt:lpstr>Sho’s Vertexing Analysis</vt:lpstr>
      <vt:lpstr>Vertex Efficiency vs Decay Length</vt:lpstr>
      <vt:lpstr>Vertex Backgrounds beyond Zcut</vt:lpstr>
      <vt:lpstr>Sho Excludes 115 x canonical A’ Rate</vt:lpstr>
      <vt:lpstr>Can we Recover Vertex Reach?</vt:lpstr>
      <vt:lpstr>Sho’s Limit for 28 days excludes a finite region of parameter space</vt:lpstr>
      <vt:lpstr>Re-evaluating Reach</vt:lpstr>
      <vt:lpstr>HPS Bump Hunt at 2.2 and 4.4 GeV Will Contribute Too</vt:lpstr>
      <vt:lpstr>SVT Upgrade Boosts Reach</vt:lpstr>
      <vt:lpstr>How to Boost Significance?</vt:lpstr>
      <vt:lpstr>Back of the envelope Projection</vt:lpstr>
      <vt:lpstr>Preparing for the Next Run</vt:lpstr>
      <vt:lpstr>Publish or Perish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DOE Headquarters BES and HEP</dc:title>
  <dc:creator>madelyn and sandy</dc:creator>
  <cp:lastModifiedBy>john</cp:lastModifiedBy>
  <cp:revision>1091</cp:revision>
  <cp:lastPrinted>2016-11-11T20:49:00Z</cp:lastPrinted>
  <dcterms:created xsi:type="dcterms:W3CDTF">2010-01-12T16:21:02Z</dcterms:created>
  <dcterms:modified xsi:type="dcterms:W3CDTF">2016-11-14T22:45:22Z</dcterms:modified>
</cp:coreProperties>
</file>